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62" r:id="rId5"/>
    <p:sldId id="267" r:id="rId6"/>
    <p:sldId id="259" r:id="rId7"/>
    <p:sldId id="266" r:id="rId8"/>
    <p:sldId id="260" r:id="rId9"/>
    <p:sldId id="263" r:id="rId10"/>
    <p:sldId id="264" r:id="rId11"/>
    <p:sldId id="265" r:id="rId12"/>
    <p:sldId id="270" r:id="rId13"/>
    <p:sldId id="268" r:id="rId14"/>
    <p:sldId id="269"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90" d="100"/>
          <a:sy n="90" d="100"/>
        </p:scale>
        <p:origin x="-216" y="-104"/>
      </p:cViewPr>
      <p:guideLst>
        <p:guide orient="horz" pos="4319"/>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FC246E-4D1E-8E4A-9C02-44DBEE5D7853}" type="datetimeFigureOut">
              <a:rPr lang="en-US" smtClean="0"/>
              <a:t>4/11/12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0DDE75-0811-514C-A4DA-57DEF1A592A7}" type="slidenum">
              <a:rPr lang="en-US" smtClean="0"/>
              <a:t>‹#›</a:t>
            </a:fld>
            <a:endParaRPr lang="en-US"/>
          </a:p>
        </p:txBody>
      </p:sp>
    </p:spTree>
    <p:extLst>
      <p:ext uri="{BB962C8B-B14F-4D97-AF65-F5344CB8AC3E}">
        <p14:creationId xmlns:p14="http://schemas.microsoft.com/office/powerpoint/2010/main" val="42331720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Bands of westerly winds in the Northern Hemisphere and Southern Hemisphere (shown schematically by the </a:t>
            </a:r>
            <a:r>
              <a:rPr lang="en-US" sz="1200" kern="1200" dirty="0" err="1" smtClean="0">
                <a:solidFill>
                  <a:schemeClr val="tx1"/>
                </a:solidFill>
                <a:latin typeface="+mn-lt"/>
                <a:ea typeface="+mn-ea"/>
                <a:cs typeface="+mn-cs"/>
              </a:rPr>
              <a:t>isotachs</a:t>
            </a:r>
            <a:r>
              <a:rPr lang="en-US" sz="1200" kern="1200" dirty="0" smtClean="0">
                <a:solidFill>
                  <a:schemeClr val="tx1"/>
                </a:solidFill>
                <a:latin typeface="+mn-lt"/>
                <a:ea typeface="+mn-ea"/>
                <a:cs typeface="+mn-cs"/>
              </a:rPr>
              <a:t>) separate the warm air (red shades) in the tropics from the cold air (blue shades) over the poles. </a:t>
            </a:r>
            <a:r>
              <a:rPr lang="en-US" sz="1200" b="1" kern="1200" dirty="0" smtClean="0">
                <a:solidFill>
                  <a:schemeClr val="tx1"/>
                </a:solidFill>
                <a:latin typeface="+mn-lt"/>
                <a:ea typeface="+mn-ea"/>
                <a:cs typeface="+mn-cs"/>
              </a:rPr>
              <a:t>a</a:t>
            </a:r>
            <a:r>
              <a:rPr lang="en-US" sz="1200" b="0" kern="1200" dirty="0" smtClean="0">
                <a:solidFill>
                  <a:schemeClr val="tx1"/>
                </a:solidFill>
                <a:latin typeface="+mn-lt"/>
                <a:ea typeface="+mn-ea"/>
                <a:cs typeface="+mn-cs"/>
              </a:rPr>
              <a:t>, Atmospheric structure today. Over recent decades, higher CO</a:t>
            </a:r>
            <a:r>
              <a:rPr lang="en-US" sz="1200" b="0" kern="1200" baseline="-25000" dirty="0" smtClean="0">
                <a:solidFill>
                  <a:schemeClr val="tx1"/>
                </a:solidFill>
                <a:latin typeface="+mn-lt"/>
                <a:ea typeface="+mn-ea"/>
                <a:cs typeface="+mn-cs"/>
              </a:rPr>
              <a:t>2</a:t>
            </a:r>
            <a:r>
              <a:rPr lang="en-US" sz="1200" b="0" kern="1200" baseline="0" dirty="0" smtClean="0">
                <a:solidFill>
                  <a:schemeClr val="tx1"/>
                </a:solidFill>
                <a:latin typeface="+mn-lt"/>
                <a:ea typeface="+mn-ea"/>
                <a:cs typeface="+mn-cs"/>
              </a:rPr>
              <a:t> concentrations have made the warm air warmer and the surrounding envelope of cold air cooler, especially near the top of the troposphere (curved red line). The thermal contrast across the zones of strong </a:t>
            </a:r>
            <a:r>
              <a:rPr lang="en-US" sz="1200" b="0" kern="1200" baseline="0" dirty="0" err="1" smtClean="0">
                <a:solidFill>
                  <a:schemeClr val="tx1"/>
                </a:solidFill>
                <a:latin typeface="+mn-lt"/>
                <a:ea typeface="+mn-ea"/>
                <a:cs typeface="+mn-cs"/>
              </a:rPr>
              <a:t>westerlies</a:t>
            </a:r>
            <a:r>
              <a:rPr lang="en-US" sz="1200" b="0" kern="1200" baseline="0" dirty="0" smtClean="0">
                <a:solidFill>
                  <a:schemeClr val="tx1"/>
                </a:solidFill>
                <a:latin typeface="+mn-lt"/>
                <a:ea typeface="+mn-ea"/>
                <a:cs typeface="+mn-cs"/>
              </a:rPr>
              <a:t> in the Northern and Southern Hemispheres is therefore greater, and the </a:t>
            </a:r>
            <a:r>
              <a:rPr lang="en-US" sz="1200" b="0" kern="1200" baseline="0" dirty="0" err="1" smtClean="0">
                <a:solidFill>
                  <a:schemeClr val="tx1"/>
                </a:solidFill>
                <a:latin typeface="+mn-lt"/>
                <a:ea typeface="+mn-ea"/>
                <a:cs typeface="+mn-cs"/>
              </a:rPr>
              <a:t>westerlies</a:t>
            </a:r>
            <a:r>
              <a:rPr lang="en-US" sz="1200" b="0" kern="1200" baseline="0" dirty="0" smtClean="0">
                <a:solidFill>
                  <a:schemeClr val="tx1"/>
                </a:solidFill>
                <a:latin typeface="+mn-lt"/>
                <a:ea typeface="+mn-ea"/>
                <a:cs typeface="+mn-cs"/>
              </a:rPr>
              <a:t> have become stronger and have shifted </a:t>
            </a:r>
            <a:r>
              <a:rPr lang="en-US" sz="1200" b="0" kern="1200" baseline="0" dirty="0" err="1" smtClean="0">
                <a:solidFill>
                  <a:schemeClr val="tx1"/>
                </a:solidFill>
                <a:latin typeface="+mn-lt"/>
                <a:ea typeface="+mn-ea"/>
                <a:cs typeface="+mn-cs"/>
              </a:rPr>
              <a:t>polewards</a:t>
            </a:r>
            <a:r>
              <a:rPr lang="en-US" sz="1200" b="0" kern="1200" baseline="0" dirty="0" smtClean="0">
                <a:solidFill>
                  <a:schemeClr val="tx1"/>
                </a:solidFill>
                <a:latin typeface="+mn-lt"/>
                <a:ea typeface="+mn-ea"/>
                <a:cs typeface="+mn-cs"/>
              </a:rPr>
              <a:t> in response. </a:t>
            </a:r>
            <a:r>
              <a:rPr lang="en-US" sz="1200" b="1" kern="1200" baseline="0" dirty="0" smtClean="0">
                <a:solidFill>
                  <a:schemeClr val="tx1"/>
                </a:solidFill>
                <a:latin typeface="+mn-lt"/>
                <a:ea typeface="+mn-ea"/>
                <a:cs typeface="+mn-cs"/>
              </a:rPr>
              <a:t>b</a:t>
            </a:r>
            <a:r>
              <a:rPr lang="en-US" sz="1200" b="0" kern="1200" baseline="0" dirty="0" smtClean="0">
                <a:solidFill>
                  <a:schemeClr val="tx1"/>
                </a:solidFill>
                <a:latin typeface="+mn-lt"/>
                <a:ea typeface="+mn-ea"/>
                <a:cs typeface="+mn-cs"/>
              </a:rPr>
              <a:t>, Proposed atmospheric structure at the LGM. With less CO</a:t>
            </a:r>
            <a:r>
              <a:rPr lang="en-US" sz="1200" b="0" kern="1200" baseline="-25000" dirty="0" smtClean="0">
                <a:solidFill>
                  <a:schemeClr val="tx1"/>
                </a:solidFill>
                <a:latin typeface="+mn-lt"/>
                <a:ea typeface="+mn-ea"/>
                <a:cs typeface="+mn-cs"/>
              </a:rPr>
              <a:t>2</a:t>
            </a:r>
            <a:r>
              <a:rPr lang="en-US" sz="1200" b="0" kern="1200" baseline="0" dirty="0" smtClean="0">
                <a:solidFill>
                  <a:schemeClr val="tx1"/>
                </a:solidFill>
                <a:latin typeface="+mn-lt"/>
                <a:ea typeface="+mn-ea"/>
                <a:cs typeface="+mn-cs"/>
              </a:rPr>
              <a:t> in the atmosphere, the thermal contrast in the middle of the atmosphere was probably decreased (indicated by paler shades), and the </a:t>
            </a:r>
            <a:r>
              <a:rPr lang="en-US" sz="1200" b="0" kern="1200" baseline="0" dirty="0" err="1" smtClean="0">
                <a:solidFill>
                  <a:schemeClr val="tx1"/>
                </a:solidFill>
                <a:latin typeface="+mn-lt"/>
                <a:ea typeface="+mn-ea"/>
                <a:cs typeface="+mn-cs"/>
              </a:rPr>
              <a:t>westerlies</a:t>
            </a:r>
            <a:r>
              <a:rPr lang="en-US" sz="1200" b="0" kern="1200" baseline="0" dirty="0" smtClean="0">
                <a:solidFill>
                  <a:schemeClr val="tx1"/>
                </a:solidFill>
                <a:latin typeface="+mn-lt"/>
                <a:ea typeface="+mn-ea"/>
                <a:cs typeface="+mn-cs"/>
              </a:rPr>
              <a:t> aloft should therefore have been relatively weak. The strongest </a:t>
            </a:r>
            <a:r>
              <a:rPr lang="en-US" sz="1200" b="0" kern="1200" baseline="0" dirty="0" err="1" smtClean="0">
                <a:solidFill>
                  <a:schemeClr val="tx1"/>
                </a:solidFill>
                <a:latin typeface="+mn-lt"/>
                <a:ea typeface="+mn-ea"/>
                <a:cs typeface="+mn-cs"/>
              </a:rPr>
              <a:t>westerlies</a:t>
            </a:r>
            <a:r>
              <a:rPr lang="en-US" sz="1200" b="0" kern="1200" baseline="0" dirty="0" smtClean="0">
                <a:solidFill>
                  <a:schemeClr val="tx1"/>
                </a:solidFill>
                <a:latin typeface="+mn-lt"/>
                <a:ea typeface="+mn-ea"/>
                <a:cs typeface="+mn-cs"/>
              </a:rPr>
              <a:t> were also significantly north of the ACC, where they would have had much less impact on the ocean.</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5</a:t>
            </a:fld>
            <a:endParaRPr lang="en-US"/>
          </a:p>
        </p:txBody>
      </p:sp>
    </p:spTree>
    <p:extLst>
      <p:ext uri="{BB962C8B-B14F-4D97-AF65-F5344CB8AC3E}">
        <p14:creationId xmlns:p14="http://schemas.microsoft.com/office/powerpoint/2010/main" val="415192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 index SAM is correlated</a:t>
            </a:r>
            <a:r>
              <a:rPr lang="en-US" baseline="0" dirty="0" smtClean="0"/>
              <a:t> to increased southerly winds near the ice shelf, which </a:t>
            </a:r>
            <a:r>
              <a:rPr lang="en-US" baseline="0" dirty="0" err="1" smtClean="0"/>
              <a:t>advects</a:t>
            </a:r>
            <a:r>
              <a:rPr lang="en-US" baseline="0" dirty="0" smtClean="0"/>
              <a:t> ice away from the shelf. It then exposes the open water to cold, dense katabatic winds coming off the </a:t>
            </a:r>
            <a:r>
              <a:rPr lang="en-US" baseline="0" dirty="0" err="1" smtClean="0"/>
              <a:t>antarctic</a:t>
            </a:r>
            <a:r>
              <a:rPr lang="en-US" baseline="0" dirty="0" smtClean="0"/>
              <a:t> continent which quickly refreezes the water</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15</a:t>
            </a:fld>
            <a:endParaRPr lang="en-US"/>
          </a:p>
        </p:txBody>
      </p:sp>
    </p:spTree>
    <p:extLst>
      <p:ext uri="{BB962C8B-B14F-4D97-AF65-F5344CB8AC3E}">
        <p14:creationId xmlns:p14="http://schemas.microsoft.com/office/powerpoint/2010/main" val="3530564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Increased wind speeds off shore increase the force of </a:t>
            </a:r>
            <a:r>
              <a:rPr lang="en-US" dirty="0" err="1" smtClean="0"/>
              <a:t>ekman</a:t>
            </a:r>
            <a:r>
              <a:rPr lang="en-US" dirty="0" smtClean="0"/>
              <a:t> transport</a:t>
            </a:r>
            <a:r>
              <a:rPr lang="en-US" baseline="0" dirty="0" smtClean="0"/>
              <a:t> as well as pushes ice away from the shelf. Both these actions serve to expose new open water to cold, dense air, resulting in the continual freezing of ice near the shelf</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16</a:t>
            </a:fld>
            <a:endParaRPr lang="en-US"/>
          </a:p>
        </p:txBody>
      </p:sp>
    </p:spTree>
    <p:extLst>
      <p:ext uri="{BB962C8B-B14F-4D97-AF65-F5344CB8AC3E}">
        <p14:creationId xmlns:p14="http://schemas.microsoft.com/office/powerpoint/2010/main" val="188536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 most months the </a:t>
            </a:r>
            <a:r>
              <a:rPr lang="en-US" dirty="0" err="1" smtClean="0"/>
              <a:t>sst</a:t>
            </a:r>
            <a:r>
              <a:rPr lang="en-US" baseline="0" dirty="0" smtClean="0"/>
              <a:t> data was not obtainable because of the presence of the ice pack</a:t>
            </a:r>
          </a:p>
          <a:p>
            <a:r>
              <a:rPr lang="en-US" baseline="0" dirty="0" smtClean="0"/>
              <a:t>In spring and summer, however, a high SAM leads to greater upwelling of cold water near the coast. This water warms the ice to form large </a:t>
            </a:r>
            <a:r>
              <a:rPr lang="en-US" baseline="0" dirty="0" err="1" smtClean="0"/>
              <a:t>polynas</a:t>
            </a:r>
            <a:r>
              <a:rPr lang="en-US" baseline="0" dirty="0" smtClean="0"/>
              <a:t> near the shore and begin the melting of the ice. However, advection of warmer water to the surface does not happen off shore where the ice persists and withstands melting.</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17</a:t>
            </a:fld>
            <a:endParaRPr lang="en-US"/>
          </a:p>
        </p:txBody>
      </p:sp>
    </p:spTree>
    <p:extLst>
      <p:ext uri="{BB962C8B-B14F-4D97-AF65-F5344CB8AC3E}">
        <p14:creationId xmlns:p14="http://schemas.microsoft.com/office/powerpoint/2010/main" val="102006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month</a:t>
            </a:r>
            <a:r>
              <a:rPr lang="en-US" baseline="0" dirty="0" smtClean="0"/>
              <a:t> smoother applied to the SAM data, slow upward trend in the </a:t>
            </a:r>
            <a:r>
              <a:rPr lang="en-US" baseline="0" dirty="0" err="1" smtClean="0"/>
              <a:t>sam</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6</a:t>
            </a:fld>
            <a:endParaRPr lang="en-US"/>
          </a:p>
        </p:txBody>
      </p:sp>
    </p:spTree>
    <p:extLst>
      <p:ext uri="{BB962C8B-B14F-4D97-AF65-F5344CB8AC3E}">
        <p14:creationId xmlns:p14="http://schemas.microsoft.com/office/powerpoint/2010/main" val="41825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winds were correlated</a:t>
            </a:r>
            <a:r>
              <a:rPr lang="en-US" baseline="0" dirty="0" smtClean="0"/>
              <a:t> in the N-S direction, E-W direction, overall wind speed, and overall wind direction</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8</a:t>
            </a:fld>
            <a:endParaRPr lang="en-US"/>
          </a:p>
        </p:txBody>
      </p:sp>
    </p:spTree>
    <p:extLst>
      <p:ext uri="{BB962C8B-B14F-4D97-AF65-F5344CB8AC3E}">
        <p14:creationId xmlns:p14="http://schemas.microsoft.com/office/powerpoint/2010/main" val="69720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of all </a:t>
            </a:r>
            <a:r>
              <a:rPr lang="en-US" dirty="0" err="1" smtClean="0"/>
              <a:t>january</a:t>
            </a:r>
            <a:r>
              <a:rPr lang="en-US" dirty="0" smtClean="0"/>
              <a:t>,</a:t>
            </a:r>
            <a:r>
              <a:rPr lang="en-US" baseline="0" dirty="0" smtClean="0"/>
              <a:t> </a:t>
            </a:r>
            <a:r>
              <a:rPr lang="en-US" baseline="0" dirty="0" err="1" smtClean="0"/>
              <a:t>feb</a:t>
            </a:r>
            <a:r>
              <a:rPr lang="en-US" baseline="0" dirty="0" smtClean="0"/>
              <a:t>, march for 30 years</a:t>
            </a:r>
            <a:endParaRPr lang="en-US" dirty="0" smtClean="0"/>
          </a:p>
          <a:p>
            <a:r>
              <a:rPr lang="en-US" dirty="0" smtClean="0"/>
              <a:t>Warmer tones indicating higher sea ice coverage</a:t>
            </a:r>
          </a:p>
          <a:p>
            <a:r>
              <a:rPr lang="en-US" dirty="0" smtClean="0"/>
              <a:t>Pronounced seasonal cycle – heaviest</a:t>
            </a:r>
            <a:r>
              <a:rPr lang="en-US" baseline="0" dirty="0" smtClean="0"/>
              <a:t> ice coverage in </a:t>
            </a:r>
            <a:r>
              <a:rPr lang="en-US" baseline="0" dirty="0" err="1" smtClean="0"/>
              <a:t>july</a:t>
            </a:r>
            <a:r>
              <a:rPr lang="en-US" baseline="0" dirty="0" smtClean="0"/>
              <a:t> during peak of winter, formation of </a:t>
            </a:r>
            <a:r>
              <a:rPr lang="en-US" baseline="0" dirty="0" err="1" smtClean="0"/>
              <a:t>polynas</a:t>
            </a:r>
            <a:r>
              <a:rPr lang="en-US" baseline="0" dirty="0" smtClean="0"/>
              <a:t> (large areas of ice-free water) in austral spring months of </a:t>
            </a:r>
            <a:r>
              <a:rPr lang="en-US" baseline="0" dirty="0" err="1" smtClean="0"/>
              <a:t>november</a:t>
            </a:r>
            <a:r>
              <a:rPr lang="en-US" baseline="0" dirty="0" smtClean="0"/>
              <a:t> and </a:t>
            </a:r>
            <a:r>
              <a:rPr lang="en-US" baseline="0" dirty="0" err="1" smtClean="0"/>
              <a:t>december</a:t>
            </a:r>
            <a:r>
              <a:rPr lang="en-US" baseline="0" dirty="0" smtClean="0"/>
              <a:t> produces melting in the austral summer months of </a:t>
            </a:r>
            <a:r>
              <a:rPr lang="en-US" baseline="0" dirty="0" err="1" smtClean="0"/>
              <a:t>january</a:t>
            </a:r>
            <a:r>
              <a:rPr lang="en-US" baseline="0" dirty="0" smtClean="0"/>
              <a:t> thru </a:t>
            </a:r>
            <a:r>
              <a:rPr lang="en-US" baseline="0" dirty="0" err="1" smtClean="0"/>
              <a:t>feb</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9</a:t>
            </a:fld>
            <a:endParaRPr lang="en-US"/>
          </a:p>
        </p:txBody>
      </p:sp>
    </p:spTree>
    <p:extLst>
      <p:ext uri="{BB962C8B-B14F-4D97-AF65-F5344CB8AC3E}">
        <p14:creationId xmlns:p14="http://schemas.microsoft.com/office/powerpoint/2010/main" val="99868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Climatologies</a:t>
            </a:r>
            <a:r>
              <a:rPr lang="en-US" dirty="0" smtClean="0"/>
              <a:t> for only the first ten years of data</a:t>
            </a:r>
          </a:p>
          <a:p>
            <a:r>
              <a:rPr lang="en-US" dirty="0" smtClean="0"/>
              <a:t>Still significant</a:t>
            </a:r>
            <a:r>
              <a:rPr lang="en-US" baseline="0" dirty="0" smtClean="0"/>
              <a:t> ice coverage across all months </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10</a:t>
            </a:fld>
            <a:endParaRPr lang="en-US"/>
          </a:p>
        </p:txBody>
      </p:sp>
    </p:spTree>
    <p:extLst>
      <p:ext uri="{BB962C8B-B14F-4D97-AF65-F5344CB8AC3E}">
        <p14:creationId xmlns:p14="http://schemas.microsoft.com/office/powerpoint/2010/main" val="38839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Climatologoies</a:t>
            </a:r>
            <a:r>
              <a:rPr lang="en-US" dirty="0" smtClean="0"/>
              <a:t> for the last ten years of data </a:t>
            </a:r>
          </a:p>
          <a:p>
            <a:r>
              <a:rPr lang="en-US" dirty="0" smtClean="0"/>
              <a:t>Notice significant increase in ice across all months of the year</a:t>
            </a:r>
          </a:p>
          <a:p>
            <a:r>
              <a:rPr lang="en-US" dirty="0" smtClean="0"/>
              <a:t>Melting occurs to happen later in the year</a:t>
            </a:r>
            <a:r>
              <a:rPr lang="en-US" baseline="0" dirty="0" smtClean="0"/>
              <a:t> – not starting until November but before had started in October. Also notice freezing starts earlier with more extensive coverage in March as compared to before</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11</a:t>
            </a:fld>
            <a:endParaRPr lang="en-US"/>
          </a:p>
        </p:txBody>
      </p:sp>
    </p:spTree>
    <p:extLst>
      <p:ext uri="{BB962C8B-B14F-4D97-AF65-F5344CB8AC3E}">
        <p14:creationId xmlns:p14="http://schemas.microsoft.com/office/powerpoint/2010/main" val="4153161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early extent of ice in march when ice refreezing is occurring, particularly the high concentration of ice in the higher latitudes</a:t>
            </a:r>
          </a:p>
          <a:p>
            <a:r>
              <a:rPr lang="en-US" dirty="0" smtClean="0"/>
              <a:t>Notice delayed melting in November near the coast</a:t>
            </a:r>
          </a:p>
          <a:p>
            <a:r>
              <a:rPr lang="en-US" dirty="0" smtClean="0"/>
              <a:t>Notice larger amount of ice remaining during</a:t>
            </a:r>
            <a:r>
              <a:rPr lang="en-US" baseline="0" dirty="0" smtClean="0"/>
              <a:t> the spring – especially December</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12</a:t>
            </a:fld>
            <a:endParaRPr lang="en-US"/>
          </a:p>
        </p:txBody>
      </p:sp>
    </p:spTree>
    <p:extLst>
      <p:ext uri="{BB962C8B-B14F-4D97-AF65-F5344CB8AC3E}">
        <p14:creationId xmlns:p14="http://schemas.microsoft.com/office/powerpoint/2010/main" val="244395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index SAM in autumn</a:t>
            </a:r>
            <a:r>
              <a:rPr lang="en-US" baseline="0" dirty="0" smtClean="0"/>
              <a:t> (march - </a:t>
            </a:r>
            <a:r>
              <a:rPr lang="en-US" baseline="0" dirty="0" err="1" smtClean="0"/>
              <a:t>june</a:t>
            </a:r>
            <a:r>
              <a:rPr lang="en-US" baseline="0" dirty="0" smtClean="0"/>
              <a:t>) leads to quicker ice growth</a:t>
            </a:r>
          </a:p>
          <a:p>
            <a:r>
              <a:rPr lang="en-US" baseline="0" dirty="0" smtClean="0"/>
              <a:t>Higher index SAM in spring (Nov – Dec) leads to more advection of ice away from the coast, and therefore exposes open water near shore that quickly refreezes</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13</a:t>
            </a:fld>
            <a:endParaRPr lang="en-US"/>
          </a:p>
        </p:txBody>
      </p:sp>
    </p:spTree>
    <p:extLst>
      <p:ext uri="{BB962C8B-B14F-4D97-AF65-F5344CB8AC3E}">
        <p14:creationId xmlns:p14="http://schemas.microsoft.com/office/powerpoint/2010/main" val="311009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a:t>
            </a:r>
            <a:r>
              <a:rPr lang="en-US" baseline="0" dirty="0" smtClean="0"/>
              <a:t> index SAM is correlated with strong westerly winds at the higher latitudes. Stronger </a:t>
            </a:r>
            <a:r>
              <a:rPr lang="en-US" baseline="0" dirty="0" err="1" smtClean="0"/>
              <a:t>westerlies</a:t>
            </a:r>
            <a:r>
              <a:rPr lang="en-US" baseline="0" dirty="0" smtClean="0"/>
              <a:t> subsequently lead to a stronger Ekman transport of ice away from the shelf, exposing open water to cold air so that it quickly refreezes.</a:t>
            </a:r>
            <a:endParaRPr lang="en-US" dirty="0"/>
          </a:p>
        </p:txBody>
      </p:sp>
      <p:sp>
        <p:nvSpPr>
          <p:cNvPr id="4" name="Slide Number Placeholder 3"/>
          <p:cNvSpPr>
            <a:spLocks noGrp="1"/>
          </p:cNvSpPr>
          <p:nvPr>
            <p:ph type="sldNum" sz="quarter" idx="10"/>
          </p:nvPr>
        </p:nvSpPr>
        <p:spPr/>
        <p:txBody>
          <a:bodyPr/>
          <a:lstStyle/>
          <a:p>
            <a:fld id="{8C0DDE75-0811-514C-A4DA-57DEF1A592A7}" type="slidenum">
              <a:rPr lang="en-US" smtClean="0"/>
              <a:t>14</a:t>
            </a:fld>
            <a:endParaRPr lang="en-US"/>
          </a:p>
        </p:txBody>
      </p:sp>
    </p:spTree>
    <p:extLst>
      <p:ext uri="{BB962C8B-B14F-4D97-AF65-F5344CB8AC3E}">
        <p14:creationId xmlns:p14="http://schemas.microsoft.com/office/powerpoint/2010/main" val="3523458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73281E-4618-BA4D-B541-30F597BCE056}" type="datetimeFigureOut">
              <a:rPr lang="en-US" smtClean="0"/>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8E27F-94F4-DB4A-AF3B-5E7E5207E3D4}" type="slidenum">
              <a:rPr lang="en-US" smtClean="0"/>
              <a:t>‹#›</a:t>
            </a:fld>
            <a:endParaRPr lang="en-US"/>
          </a:p>
        </p:txBody>
      </p:sp>
    </p:spTree>
    <p:extLst>
      <p:ext uri="{BB962C8B-B14F-4D97-AF65-F5344CB8AC3E}">
        <p14:creationId xmlns:p14="http://schemas.microsoft.com/office/powerpoint/2010/main" val="290128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3281E-4618-BA4D-B541-30F597BCE056}" type="datetimeFigureOut">
              <a:rPr lang="en-US" smtClean="0"/>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8E27F-94F4-DB4A-AF3B-5E7E5207E3D4}" type="slidenum">
              <a:rPr lang="en-US" smtClean="0"/>
              <a:t>‹#›</a:t>
            </a:fld>
            <a:endParaRPr lang="en-US"/>
          </a:p>
        </p:txBody>
      </p:sp>
    </p:spTree>
    <p:extLst>
      <p:ext uri="{BB962C8B-B14F-4D97-AF65-F5344CB8AC3E}">
        <p14:creationId xmlns:p14="http://schemas.microsoft.com/office/powerpoint/2010/main" val="183138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3281E-4618-BA4D-B541-30F597BCE056}" type="datetimeFigureOut">
              <a:rPr lang="en-US" smtClean="0"/>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8E27F-94F4-DB4A-AF3B-5E7E5207E3D4}" type="slidenum">
              <a:rPr lang="en-US" smtClean="0"/>
              <a:t>‹#›</a:t>
            </a:fld>
            <a:endParaRPr lang="en-US"/>
          </a:p>
        </p:txBody>
      </p:sp>
    </p:spTree>
    <p:extLst>
      <p:ext uri="{BB962C8B-B14F-4D97-AF65-F5344CB8AC3E}">
        <p14:creationId xmlns:p14="http://schemas.microsoft.com/office/powerpoint/2010/main" val="94579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73281E-4618-BA4D-B541-30F597BCE056}" type="datetimeFigureOut">
              <a:rPr lang="en-US" smtClean="0"/>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8E27F-94F4-DB4A-AF3B-5E7E5207E3D4}" type="slidenum">
              <a:rPr lang="en-US" smtClean="0"/>
              <a:t>‹#›</a:t>
            </a:fld>
            <a:endParaRPr lang="en-US"/>
          </a:p>
        </p:txBody>
      </p:sp>
    </p:spTree>
    <p:extLst>
      <p:ext uri="{BB962C8B-B14F-4D97-AF65-F5344CB8AC3E}">
        <p14:creationId xmlns:p14="http://schemas.microsoft.com/office/powerpoint/2010/main" val="415104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73281E-4618-BA4D-B541-30F597BCE056}" type="datetimeFigureOut">
              <a:rPr lang="en-US" smtClean="0"/>
              <a:t>4/11/12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8E27F-94F4-DB4A-AF3B-5E7E5207E3D4}" type="slidenum">
              <a:rPr lang="en-US" smtClean="0"/>
              <a:t>‹#›</a:t>
            </a:fld>
            <a:endParaRPr lang="en-US"/>
          </a:p>
        </p:txBody>
      </p:sp>
    </p:spTree>
    <p:extLst>
      <p:ext uri="{BB962C8B-B14F-4D97-AF65-F5344CB8AC3E}">
        <p14:creationId xmlns:p14="http://schemas.microsoft.com/office/powerpoint/2010/main" val="65608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73281E-4618-BA4D-B541-30F597BCE056}" type="datetimeFigureOut">
              <a:rPr lang="en-US" smtClean="0"/>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8E27F-94F4-DB4A-AF3B-5E7E5207E3D4}" type="slidenum">
              <a:rPr lang="en-US" smtClean="0"/>
              <a:t>‹#›</a:t>
            </a:fld>
            <a:endParaRPr lang="en-US"/>
          </a:p>
        </p:txBody>
      </p:sp>
    </p:spTree>
    <p:extLst>
      <p:ext uri="{BB962C8B-B14F-4D97-AF65-F5344CB8AC3E}">
        <p14:creationId xmlns:p14="http://schemas.microsoft.com/office/powerpoint/2010/main" val="235454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73281E-4618-BA4D-B541-30F597BCE056}" type="datetimeFigureOut">
              <a:rPr lang="en-US" smtClean="0"/>
              <a:t>4/11/12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8E27F-94F4-DB4A-AF3B-5E7E5207E3D4}" type="slidenum">
              <a:rPr lang="en-US" smtClean="0"/>
              <a:t>‹#›</a:t>
            </a:fld>
            <a:endParaRPr lang="en-US"/>
          </a:p>
        </p:txBody>
      </p:sp>
    </p:spTree>
    <p:extLst>
      <p:ext uri="{BB962C8B-B14F-4D97-AF65-F5344CB8AC3E}">
        <p14:creationId xmlns:p14="http://schemas.microsoft.com/office/powerpoint/2010/main" val="299811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73281E-4618-BA4D-B541-30F597BCE056}" type="datetimeFigureOut">
              <a:rPr lang="en-US" smtClean="0"/>
              <a:t>4/11/12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8E27F-94F4-DB4A-AF3B-5E7E5207E3D4}" type="slidenum">
              <a:rPr lang="en-US" smtClean="0"/>
              <a:t>‹#›</a:t>
            </a:fld>
            <a:endParaRPr lang="en-US"/>
          </a:p>
        </p:txBody>
      </p:sp>
    </p:spTree>
    <p:extLst>
      <p:ext uri="{BB962C8B-B14F-4D97-AF65-F5344CB8AC3E}">
        <p14:creationId xmlns:p14="http://schemas.microsoft.com/office/powerpoint/2010/main" val="331498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73281E-4618-BA4D-B541-30F597BCE056}" type="datetimeFigureOut">
              <a:rPr lang="en-US" smtClean="0"/>
              <a:t>4/11/12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8E27F-94F4-DB4A-AF3B-5E7E5207E3D4}" type="slidenum">
              <a:rPr lang="en-US" smtClean="0"/>
              <a:t>‹#›</a:t>
            </a:fld>
            <a:endParaRPr lang="en-US"/>
          </a:p>
        </p:txBody>
      </p:sp>
    </p:spTree>
    <p:extLst>
      <p:ext uri="{BB962C8B-B14F-4D97-AF65-F5344CB8AC3E}">
        <p14:creationId xmlns:p14="http://schemas.microsoft.com/office/powerpoint/2010/main" val="328905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3281E-4618-BA4D-B541-30F597BCE056}" type="datetimeFigureOut">
              <a:rPr lang="en-US" smtClean="0"/>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8E27F-94F4-DB4A-AF3B-5E7E5207E3D4}" type="slidenum">
              <a:rPr lang="en-US" smtClean="0"/>
              <a:t>‹#›</a:t>
            </a:fld>
            <a:endParaRPr lang="en-US"/>
          </a:p>
        </p:txBody>
      </p:sp>
    </p:spTree>
    <p:extLst>
      <p:ext uri="{BB962C8B-B14F-4D97-AF65-F5344CB8AC3E}">
        <p14:creationId xmlns:p14="http://schemas.microsoft.com/office/powerpoint/2010/main" val="173434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73281E-4618-BA4D-B541-30F597BCE056}" type="datetimeFigureOut">
              <a:rPr lang="en-US" smtClean="0"/>
              <a:t>4/11/12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8E27F-94F4-DB4A-AF3B-5E7E5207E3D4}" type="slidenum">
              <a:rPr lang="en-US" smtClean="0"/>
              <a:t>‹#›</a:t>
            </a:fld>
            <a:endParaRPr lang="en-US"/>
          </a:p>
        </p:txBody>
      </p:sp>
    </p:spTree>
    <p:extLst>
      <p:ext uri="{BB962C8B-B14F-4D97-AF65-F5344CB8AC3E}">
        <p14:creationId xmlns:p14="http://schemas.microsoft.com/office/powerpoint/2010/main" val="22975793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3281E-4618-BA4D-B541-30F597BCE056}" type="datetimeFigureOut">
              <a:rPr lang="en-US" smtClean="0"/>
              <a:t>4/11/12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8E27F-94F4-DB4A-AF3B-5E7E5207E3D4}" type="slidenum">
              <a:rPr lang="en-US" smtClean="0"/>
              <a:t>‹#›</a:t>
            </a:fld>
            <a:endParaRPr lang="en-US"/>
          </a:p>
        </p:txBody>
      </p:sp>
    </p:spTree>
    <p:extLst>
      <p:ext uri="{BB962C8B-B14F-4D97-AF65-F5344CB8AC3E}">
        <p14:creationId xmlns:p14="http://schemas.microsoft.com/office/powerpoint/2010/main" val="400001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hyperlink" Target="http://www.cpc.ncep.noaa.gov/products/precip/CWlink/daily_ao_index/aao/aao.shtml" TargetMode="External"/><Relationship Id="rId4" Type="http://schemas.openxmlformats.org/officeDocument/2006/relationships/image" Target="../media/image14.pn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hyperlink" Target="http://cfs.ncep.noaa.gov/cfs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60000"/>
          </a:blip>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415449" y="395892"/>
            <a:ext cx="8313102" cy="1569660"/>
          </a:xfrm>
          <a:prstGeom prst="rect">
            <a:avLst/>
          </a:prstGeom>
          <a:noFill/>
        </p:spPr>
        <p:txBody>
          <a:bodyPr wrap="square" rtlCol="0">
            <a:spAutoFit/>
          </a:bodyPr>
          <a:lstStyle/>
          <a:p>
            <a:pPr algn="ctr"/>
            <a:r>
              <a:rPr lang="en-US" sz="3200" b="1" dirty="0" smtClean="0">
                <a:latin typeface="Arial"/>
                <a:cs typeface="Arial"/>
              </a:rPr>
              <a:t>Seasonal Anomalies in the Sea Ice Concentration in the Ross Sea and Their Correlation to the Southern Annular Mode</a:t>
            </a:r>
            <a:endParaRPr lang="en-US" sz="3200" b="1" dirty="0">
              <a:latin typeface="Arial"/>
              <a:cs typeface="Arial"/>
            </a:endParaRPr>
          </a:p>
        </p:txBody>
      </p:sp>
      <p:sp>
        <p:nvSpPr>
          <p:cNvPr id="11" name="TextBox 10"/>
          <p:cNvSpPr txBox="1"/>
          <p:nvPr/>
        </p:nvSpPr>
        <p:spPr>
          <a:xfrm>
            <a:off x="309782" y="1951485"/>
            <a:ext cx="8524435" cy="913070"/>
          </a:xfrm>
          <a:prstGeom prst="rect">
            <a:avLst/>
          </a:prstGeom>
          <a:noFill/>
        </p:spPr>
        <p:txBody>
          <a:bodyPr wrap="square" rtlCol="0">
            <a:spAutoFit/>
          </a:bodyPr>
          <a:lstStyle/>
          <a:p>
            <a:pPr algn="ctr"/>
            <a:endParaRPr lang="en-US" sz="2000" b="1" dirty="0" smtClean="0">
              <a:latin typeface="Arial"/>
              <a:cs typeface="Arial"/>
            </a:endParaRPr>
          </a:p>
          <a:p>
            <a:pPr algn="ctr"/>
            <a:r>
              <a:rPr lang="en-US" sz="2000" b="1" dirty="0" smtClean="0">
                <a:latin typeface="Arial"/>
                <a:cs typeface="Arial"/>
              </a:rPr>
              <a:t>Kiley Yeakel</a:t>
            </a:r>
            <a:r>
              <a:rPr lang="en-US" sz="2000" b="1" baseline="30000" dirty="0" smtClean="0">
                <a:latin typeface="Arial"/>
                <a:cs typeface="Arial"/>
              </a:rPr>
              <a:t>1</a:t>
            </a:r>
            <a:r>
              <a:rPr lang="en-US" sz="2000" b="1" dirty="0" smtClean="0">
                <a:latin typeface="Arial"/>
                <a:cs typeface="Arial"/>
              </a:rPr>
              <a:t>, </a:t>
            </a:r>
            <a:r>
              <a:rPr lang="en-US" sz="2000" b="1" dirty="0" err="1" smtClean="0">
                <a:latin typeface="Arial"/>
                <a:cs typeface="Arial"/>
              </a:rPr>
              <a:t>Joellen</a:t>
            </a:r>
            <a:r>
              <a:rPr lang="en-US" sz="2000" b="1" dirty="0" smtClean="0">
                <a:latin typeface="Arial"/>
                <a:cs typeface="Arial"/>
              </a:rPr>
              <a:t> Russell</a:t>
            </a:r>
            <a:r>
              <a:rPr lang="en-US" sz="2000" b="1" baseline="30000" dirty="0" smtClean="0">
                <a:latin typeface="Arial"/>
                <a:cs typeface="Arial"/>
              </a:rPr>
              <a:t>2</a:t>
            </a:r>
            <a:r>
              <a:rPr lang="en-US" sz="2000" b="1" dirty="0" smtClean="0">
                <a:latin typeface="Arial"/>
                <a:cs typeface="Arial"/>
              </a:rPr>
              <a:t>, Paul Goodman</a:t>
            </a:r>
            <a:r>
              <a:rPr lang="en-US" sz="2000" b="1" baseline="30000" dirty="0" smtClean="0">
                <a:latin typeface="Arial"/>
                <a:cs typeface="Arial"/>
              </a:rPr>
              <a:t>2</a:t>
            </a:r>
          </a:p>
          <a:p>
            <a:pPr algn="ctr"/>
            <a:endParaRPr lang="en-US" sz="2000" b="1" baseline="30000" dirty="0" smtClean="0">
              <a:latin typeface="Arial"/>
              <a:cs typeface="Arial"/>
            </a:endParaRPr>
          </a:p>
        </p:txBody>
      </p:sp>
      <p:pic>
        <p:nvPicPr>
          <p:cNvPr id="14" name="Picture 23" descr="NASA-Government-Logo-Meatb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349" y="5467631"/>
            <a:ext cx="1066799" cy="106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5" descr="BGDL_Logo_smal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05816" y="5264534"/>
            <a:ext cx="1267468" cy="126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92898" y="5483225"/>
            <a:ext cx="938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a:stretch>
            <a:fillRect/>
          </a:stretch>
        </p:blipFill>
        <p:spPr>
          <a:xfrm>
            <a:off x="185921" y="5097496"/>
            <a:ext cx="891018" cy="1588108"/>
          </a:xfrm>
          <a:prstGeom prst="rect">
            <a:avLst/>
          </a:prstGeom>
        </p:spPr>
      </p:pic>
      <p:sp>
        <p:nvSpPr>
          <p:cNvPr id="3" name="TextBox 2"/>
          <p:cNvSpPr txBox="1"/>
          <p:nvPr/>
        </p:nvSpPr>
        <p:spPr>
          <a:xfrm>
            <a:off x="5771445" y="6640969"/>
            <a:ext cx="3372555" cy="215444"/>
          </a:xfrm>
          <a:prstGeom prst="rect">
            <a:avLst/>
          </a:prstGeom>
          <a:noFill/>
        </p:spPr>
        <p:txBody>
          <a:bodyPr wrap="square" rtlCol="0">
            <a:spAutoFit/>
          </a:bodyPr>
          <a:lstStyle/>
          <a:p>
            <a:r>
              <a:rPr lang="en-US" sz="800" dirty="0"/>
              <a:t>http://</a:t>
            </a:r>
            <a:r>
              <a:rPr lang="en-US" sz="800" dirty="0" err="1"/>
              <a:t>artsonearth.com</a:t>
            </a:r>
            <a:r>
              <a:rPr lang="en-US" sz="800" dirty="0"/>
              <a:t>/2010/05/</a:t>
            </a:r>
            <a:r>
              <a:rPr lang="en-US" sz="800" dirty="0" err="1"/>
              <a:t>antarctica</a:t>
            </a:r>
            <a:r>
              <a:rPr lang="en-US" sz="800" dirty="0"/>
              <a:t>-versus-global-</a:t>
            </a:r>
            <a:r>
              <a:rPr lang="en-US" sz="800" dirty="0" err="1"/>
              <a:t>warming.html</a:t>
            </a:r>
            <a:endParaRPr lang="en-US" sz="800" dirty="0"/>
          </a:p>
        </p:txBody>
      </p:sp>
      <p:sp>
        <p:nvSpPr>
          <p:cNvPr id="5" name="TextBox 4"/>
          <p:cNvSpPr txBox="1"/>
          <p:nvPr/>
        </p:nvSpPr>
        <p:spPr>
          <a:xfrm>
            <a:off x="1097139" y="2864555"/>
            <a:ext cx="6949722" cy="923330"/>
          </a:xfrm>
          <a:prstGeom prst="rect">
            <a:avLst/>
          </a:prstGeom>
          <a:noFill/>
        </p:spPr>
        <p:txBody>
          <a:bodyPr wrap="square" rtlCol="0">
            <a:spAutoFit/>
          </a:bodyPr>
          <a:lstStyle/>
          <a:p>
            <a:pPr algn="ctr"/>
            <a:r>
              <a:rPr lang="en-US" b="1" dirty="0" smtClean="0">
                <a:latin typeface="Arial"/>
                <a:cs typeface="Arial"/>
              </a:rPr>
              <a:t>21</a:t>
            </a:r>
            <a:r>
              <a:rPr lang="en-US" b="1" baseline="30000" dirty="0" smtClean="0">
                <a:latin typeface="Arial"/>
                <a:cs typeface="Arial"/>
              </a:rPr>
              <a:t>st</a:t>
            </a:r>
            <a:r>
              <a:rPr lang="en-US" b="1" dirty="0" smtClean="0">
                <a:latin typeface="Arial"/>
                <a:cs typeface="Arial"/>
              </a:rPr>
              <a:t> Annual Arizona/NASA Statewide Space Grant Symposium</a:t>
            </a:r>
          </a:p>
          <a:p>
            <a:pPr algn="ctr"/>
            <a:r>
              <a:rPr lang="en-US" b="1" dirty="0" smtClean="0">
                <a:latin typeface="Arial"/>
                <a:cs typeface="Arial"/>
              </a:rPr>
              <a:t>April 20 - 21, 2012</a:t>
            </a:r>
          </a:p>
          <a:p>
            <a:pPr algn="ctr"/>
            <a:r>
              <a:rPr lang="en-US" b="1" dirty="0" smtClean="0">
                <a:latin typeface="Arial"/>
                <a:cs typeface="Arial"/>
              </a:rPr>
              <a:t>Tucson, Arizona</a:t>
            </a:r>
            <a:endParaRPr lang="en-US" b="1" dirty="0">
              <a:latin typeface="Arial"/>
              <a:cs typeface="Arial"/>
            </a:endParaRPr>
          </a:p>
        </p:txBody>
      </p:sp>
      <p:sp>
        <p:nvSpPr>
          <p:cNvPr id="6" name="TextBox 5"/>
          <p:cNvSpPr txBox="1"/>
          <p:nvPr/>
        </p:nvSpPr>
        <p:spPr>
          <a:xfrm>
            <a:off x="2638778" y="5954889"/>
            <a:ext cx="3753555" cy="923330"/>
          </a:xfrm>
          <a:prstGeom prst="rect">
            <a:avLst/>
          </a:prstGeom>
          <a:noFill/>
        </p:spPr>
        <p:txBody>
          <a:bodyPr wrap="square" rtlCol="0">
            <a:spAutoFit/>
          </a:bodyPr>
          <a:lstStyle/>
          <a:p>
            <a:pPr algn="ctr"/>
            <a:r>
              <a:rPr lang="en-US" sz="1200" b="1" baseline="30000" dirty="0">
                <a:latin typeface="Arial"/>
                <a:cs typeface="Arial"/>
              </a:rPr>
              <a:t>1</a:t>
            </a:r>
            <a:r>
              <a:rPr lang="en-US" sz="1200" b="1" dirty="0">
                <a:latin typeface="Arial"/>
                <a:cs typeface="Arial"/>
              </a:rPr>
              <a:t>Dept. of Chemical and Environmental Engineering, University of Arizona</a:t>
            </a:r>
          </a:p>
          <a:p>
            <a:pPr algn="ctr"/>
            <a:r>
              <a:rPr lang="en-US" sz="1200" b="1" baseline="30000" dirty="0">
                <a:latin typeface="Arial"/>
                <a:cs typeface="Arial"/>
              </a:rPr>
              <a:t>2</a:t>
            </a:r>
            <a:r>
              <a:rPr lang="en-US" sz="1200" b="1" dirty="0">
                <a:latin typeface="Arial"/>
                <a:cs typeface="Arial"/>
              </a:rPr>
              <a:t>Geosciences Dept., University of Arizona </a:t>
            </a:r>
            <a:endParaRPr lang="en-US" sz="1200" b="1" baseline="30000" dirty="0">
              <a:latin typeface="Arial"/>
              <a:cs typeface="Arial"/>
            </a:endParaRPr>
          </a:p>
          <a:p>
            <a:endParaRPr lang="en-US" dirty="0"/>
          </a:p>
        </p:txBody>
      </p:sp>
    </p:spTree>
    <p:extLst>
      <p:ext uri="{BB962C8B-B14F-4D97-AF65-F5344CB8AC3E}">
        <p14:creationId xmlns:p14="http://schemas.microsoft.com/office/powerpoint/2010/main" val="22413163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0"/>
            <a:ext cx="8229600" cy="1143000"/>
          </a:xfrm>
        </p:spPr>
        <p:txBody>
          <a:bodyPr>
            <a:normAutofit fontScale="90000"/>
          </a:bodyPr>
          <a:lstStyle/>
          <a:p>
            <a:r>
              <a:rPr lang="en-US" b="1" dirty="0" smtClean="0">
                <a:latin typeface="Arial"/>
                <a:cs typeface="Arial"/>
              </a:rPr>
              <a:t>Average Sea Ice Concentration 1980 - 1989</a:t>
            </a:r>
            <a:endParaRPr lang="en-US" dirty="0"/>
          </a:p>
        </p:txBody>
      </p:sp>
      <p:pic>
        <p:nvPicPr>
          <p:cNvPr id="3" name="Picture 23" descr="ice_clim_80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50649"/>
            <a:ext cx="8229600" cy="5507351"/>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914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32991"/>
            <a:ext cx="8229600" cy="1143000"/>
          </a:xfrm>
        </p:spPr>
        <p:txBody>
          <a:bodyPr>
            <a:normAutofit fontScale="90000"/>
          </a:bodyPr>
          <a:lstStyle/>
          <a:p>
            <a:r>
              <a:rPr lang="en-US" b="1" dirty="0" smtClean="0">
                <a:latin typeface="Arial"/>
                <a:cs typeface="Arial"/>
              </a:rPr>
              <a:t>Average Sea Ice Concentration 2000 - 2009</a:t>
            </a:r>
            <a:endParaRPr lang="en-US" dirty="0"/>
          </a:p>
        </p:txBody>
      </p:sp>
      <p:pic>
        <p:nvPicPr>
          <p:cNvPr id="4" name="Picture 24" descr="ice_clim_00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5446"/>
            <a:ext cx="8229599" cy="544404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2411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04"/>
            <a:ext cx="8229600" cy="1143000"/>
          </a:xfrm>
        </p:spPr>
        <p:txBody>
          <a:bodyPr>
            <a:normAutofit fontScale="90000"/>
          </a:bodyPr>
          <a:lstStyle/>
          <a:p>
            <a:r>
              <a:rPr lang="en-US" b="1" dirty="0" smtClean="0">
                <a:latin typeface="Arial"/>
                <a:cs typeface="Arial"/>
              </a:rPr>
              <a:t>Differences in Sea Ice Coverage (Late – Early)</a:t>
            </a:r>
            <a:endParaRPr lang="en-US" b="1" dirty="0">
              <a:latin typeface="Arial"/>
              <a:cs typeface="Arial"/>
            </a:endParaRPr>
          </a:p>
        </p:txBody>
      </p:sp>
      <p:pic>
        <p:nvPicPr>
          <p:cNvPr id="3" name="Picture 25" descr="ice_clim_diff.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96438"/>
            <a:ext cx="8229600" cy="536156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 name="Donut 3"/>
          <p:cNvSpPr/>
          <p:nvPr/>
        </p:nvSpPr>
        <p:spPr>
          <a:xfrm>
            <a:off x="6738186" y="5123858"/>
            <a:ext cx="1117600" cy="1094362"/>
          </a:xfrm>
          <a:prstGeom prst="donut">
            <a:avLst>
              <a:gd name="adj" fmla="val 7979"/>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5063067" y="5509638"/>
            <a:ext cx="1117600" cy="1094362"/>
          </a:xfrm>
          <a:prstGeom prst="donut">
            <a:avLst>
              <a:gd name="adj" fmla="val 7979"/>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741333" y="1614971"/>
            <a:ext cx="1117600" cy="1094362"/>
          </a:xfrm>
          <a:prstGeom prst="donut">
            <a:avLst>
              <a:gd name="adj" fmla="val 7979"/>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1109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99" y="122238"/>
            <a:ext cx="8433201" cy="1143000"/>
          </a:xfrm>
        </p:spPr>
        <p:txBody>
          <a:bodyPr>
            <a:normAutofit fontScale="90000"/>
          </a:bodyPr>
          <a:lstStyle/>
          <a:p>
            <a:r>
              <a:rPr lang="en-US" b="1" dirty="0" smtClean="0">
                <a:latin typeface="Arial"/>
                <a:cs typeface="Arial"/>
              </a:rPr>
              <a:t>Correlation of SAM with Ice Conc. </a:t>
            </a:r>
            <a:r>
              <a:rPr lang="en-US" sz="3600" b="1" dirty="0" smtClean="0">
                <a:latin typeface="Arial"/>
                <a:cs typeface="Arial"/>
              </a:rPr>
              <a:t>(SAM leading by 1 month)</a:t>
            </a:r>
            <a:endParaRPr lang="en-US" sz="3600" b="1" dirty="0">
              <a:latin typeface="Arial"/>
              <a:cs typeface="Arial"/>
            </a:endParaRPr>
          </a:p>
        </p:txBody>
      </p:sp>
      <p:pic>
        <p:nvPicPr>
          <p:cNvPr id="3" name="Picture 35" descr="icec_cclag.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800" y="1417638"/>
            <a:ext cx="8222400" cy="543877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4" name="Donut 3"/>
          <p:cNvSpPr/>
          <p:nvPr/>
        </p:nvSpPr>
        <p:spPr>
          <a:xfrm>
            <a:off x="4741332" y="1614971"/>
            <a:ext cx="1592459" cy="1519172"/>
          </a:xfrm>
          <a:prstGeom prst="donut">
            <a:avLst>
              <a:gd name="adj" fmla="val 7979"/>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741332" y="4951000"/>
            <a:ext cx="1592459" cy="1519172"/>
          </a:xfrm>
          <a:prstGeom prst="donut">
            <a:avLst>
              <a:gd name="adj" fmla="val 7979"/>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6840054" y="4951000"/>
            <a:ext cx="1592459" cy="1519172"/>
          </a:xfrm>
          <a:prstGeom prst="donut">
            <a:avLst>
              <a:gd name="adj" fmla="val 7979"/>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100148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105"/>
            <a:ext cx="8229600" cy="1143000"/>
          </a:xfrm>
        </p:spPr>
        <p:txBody>
          <a:bodyPr>
            <a:normAutofit fontScale="90000"/>
          </a:bodyPr>
          <a:lstStyle/>
          <a:p>
            <a:r>
              <a:rPr lang="en-US" b="1" dirty="0" smtClean="0">
                <a:latin typeface="Arial"/>
                <a:cs typeface="Arial"/>
              </a:rPr>
              <a:t>Correlation of SAM with Zonal Wind Anomaly</a:t>
            </a:r>
            <a:endParaRPr lang="en-US" b="1" dirty="0">
              <a:latin typeface="Arial"/>
              <a:cs typeface="Arial"/>
            </a:endParaRPr>
          </a:p>
        </p:txBody>
      </p:sp>
      <p:pic>
        <p:nvPicPr>
          <p:cNvPr id="3" name="Picture 36" descr="ccu.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95901"/>
            <a:ext cx="8229600" cy="53620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5" name="Donut 4"/>
          <p:cNvSpPr/>
          <p:nvPr/>
        </p:nvSpPr>
        <p:spPr>
          <a:xfrm>
            <a:off x="6741088" y="5082964"/>
            <a:ext cx="1592459" cy="1519172"/>
          </a:xfrm>
          <a:prstGeom prst="donut">
            <a:avLst>
              <a:gd name="adj" fmla="val 7979"/>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8379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78"/>
            <a:ext cx="8229600" cy="1143000"/>
          </a:xfrm>
        </p:spPr>
        <p:txBody>
          <a:bodyPr>
            <a:normAutofit fontScale="90000"/>
          </a:bodyPr>
          <a:lstStyle/>
          <a:p>
            <a:r>
              <a:rPr lang="en-US" b="1" dirty="0" smtClean="0">
                <a:latin typeface="Arial"/>
                <a:cs typeface="Arial"/>
              </a:rPr>
              <a:t>Correlation of SAM with </a:t>
            </a:r>
            <a:r>
              <a:rPr lang="en-US" b="1" dirty="0" err="1" smtClean="0">
                <a:latin typeface="Arial"/>
                <a:cs typeface="Arial"/>
              </a:rPr>
              <a:t>Meridional</a:t>
            </a:r>
            <a:r>
              <a:rPr lang="en-US" b="1" dirty="0" smtClean="0">
                <a:latin typeface="Arial"/>
                <a:cs typeface="Arial"/>
              </a:rPr>
              <a:t> Wind Anomaly</a:t>
            </a:r>
            <a:endParaRPr lang="en-US" b="1" dirty="0">
              <a:latin typeface="Arial"/>
              <a:cs typeface="Arial"/>
            </a:endParaRPr>
          </a:p>
        </p:txBody>
      </p:sp>
      <p:pic>
        <p:nvPicPr>
          <p:cNvPr id="3" name="Picture 37" descr="ccv.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3034"/>
            <a:ext cx="8229600" cy="544496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3046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171"/>
            <a:ext cx="8229600" cy="1143000"/>
          </a:xfrm>
        </p:spPr>
        <p:txBody>
          <a:bodyPr>
            <a:normAutofit fontScale="90000"/>
          </a:bodyPr>
          <a:lstStyle/>
          <a:p>
            <a:r>
              <a:rPr lang="en-US" b="1" dirty="0" smtClean="0">
                <a:latin typeface="Arial"/>
                <a:cs typeface="Arial"/>
              </a:rPr>
              <a:t>Correlation of SAM with Wind Speed Anomaly</a:t>
            </a:r>
            <a:endParaRPr lang="en-US" b="1" dirty="0">
              <a:latin typeface="Arial"/>
              <a:cs typeface="Arial"/>
            </a:endParaRPr>
          </a:p>
        </p:txBody>
      </p:sp>
      <p:pic>
        <p:nvPicPr>
          <p:cNvPr id="3" name="Picture 38" descr="ccw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842" y="1477726"/>
            <a:ext cx="8133958" cy="538027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1529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0026"/>
            <a:ext cx="9144000" cy="1143000"/>
          </a:xfrm>
        </p:spPr>
        <p:txBody>
          <a:bodyPr>
            <a:normAutofit fontScale="90000"/>
          </a:bodyPr>
          <a:lstStyle/>
          <a:p>
            <a:r>
              <a:rPr lang="en-US" b="1" dirty="0" smtClean="0">
                <a:latin typeface="Arial"/>
                <a:cs typeface="Arial"/>
              </a:rPr>
              <a:t>Correlation of SAM with SST</a:t>
            </a:r>
            <a:br>
              <a:rPr lang="en-US" b="1" dirty="0" smtClean="0">
                <a:latin typeface="Arial"/>
                <a:cs typeface="Arial"/>
              </a:rPr>
            </a:br>
            <a:r>
              <a:rPr lang="en-US" sz="3600" b="1" dirty="0" smtClean="0">
                <a:latin typeface="Arial"/>
                <a:cs typeface="Arial"/>
              </a:rPr>
              <a:t>(SST leading by 1 month)</a:t>
            </a:r>
            <a:endParaRPr lang="en-US" sz="3600" b="1" dirty="0">
              <a:latin typeface="Arial"/>
              <a:cs typeface="Arial"/>
            </a:endParaRPr>
          </a:p>
        </p:txBody>
      </p:sp>
      <p:pic>
        <p:nvPicPr>
          <p:cNvPr id="3" name="Picture 1" descr="ccsst.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956" y="1343026"/>
            <a:ext cx="8320088"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nut 3"/>
          <p:cNvSpPr/>
          <p:nvPr/>
        </p:nvSpPr>
        <p:spPr>
          <a:xfrm>
            <a:off x="6894597" y="5229070"/>
            <a:ext cx="1438950" cy="1373066"/>
          </a:xfrm>
          <a:prstGeom prst="donut">
            <a:avLst>
              <a:gd name="adj" fmla="val 7979"/>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Donut 4"/>
          <p:cNvSpPr/>
          <p:nvPr/>
        </p:nvSpPr>
        <p:spPr>
          <a:xfrm>
            <a:off x="922570" y="1771311"/>
            <a:ext cx="1592459" cy="1519172"/>
          </a:xfrm>
          <a:prstGeom prst="donut">
            <a:avLst>
              <a:gd name="adj" fmla="val 7979"/>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540984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a:cs typeface="Arial"/>
              </a:rPr>
              <a:t>Areal Coverage by Ice in the Ross Sea</a:t>
            </a:r>
            <a:endParaRPr lang="en-US" b="1" dirty="0">
              <a:latin typeface="Arial"/>
              <a:cs typeface="Arial"/>
            </a:endParaRPr>
          </a:p>
        </p:txBody>
      </p:sp>
      <p:pic>
        <p:nvPicPr>
          <p:cNvPr id="4" name="Picture 2" descr="monavgfig.tif"/>
          <p:cNvPicPr>
            <a:picLocks noChangeAspect="1"/>
          </p:cNvPicPr>
          <p:nvPr/>
        </p:nvPicPr>
        <p:blipFill>
          <a:blip r:embed="rId2">
            <a:extLst>
              <a:ext uri="{28A0092B-C50C-407E-A947-70E740481C1C}">
                <a14:useLocalDpi xmlns:a14="http://schemas.microsoft.com/office/drawing/2010/main" val="0"/>
              </a:ext>
            </a:extLst>
          </a:blip>
          <a:srcRect l="8360" r="7489"/>
          <a:stretch>
            <a:fillRect/>
          </a:stretch>
        </p:blipFill>
        <p:spPr bwMode="auto">
          <a:xfrm>
            <a:off x="365125" y="1688571"/>
            <a:ext cx="8321675"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5585883"/>
            <a:ext cx="8229600" cy="954107"/>
          </a:xfrm>
          <a:prstGeom prst="rect">
            <a:avLst/>
          </a:prstGeom>
          <a:noFill/>
        </p:spPr>
        <p:txBody>
          <a:bodyPr wrap="square" rtlCol="0">
            <a:spAutoFit/>
          </a:bodyPr>
          <a:lstStyle/>
          <a:p>
            <a:r>
              <a:rPr lang="en-US" sz="2800" dirty="0" smtClean="0">
                <a:latin typeface="Arial"/>
                <a:cs typeface="Arial"/>
              </a:rPr>
              <a:t>There has been an upward trend in the sea ice concentration in the Ross Sea across all months.</a:t>
            </a:r>
            <a:endParaRPr lang="en-US" sz="2800" dirty="0">
              <a:latin typeface="Arial"/>
              <a:cs typeface="Arial"/>
            </a:endParaRPr>
          </a:p>
        </p:txBody>
      </p:sp>
    </p:spTree>
    <p:extLst>
      <p:ext uri="{BB962C8B-B14F-4D97-AF65-F5344CB8AC3E}">
        <p14:creationId xmlns:p14="http://schemas.microsoft.com/office/powerpoint/2010/main" val="26321372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8419"/>
            <a:ext cx="8229600" cy="1143000"/>
          </a:xfrm>
        </p:spPr>
        <p:txBody>
          <a:bodyPr/>
          <a:lstStyle/>
          <a:p>
            <a:r>
              <a:rPr lang="en-US" b="1" dirty="0" smtClean="0">
                <a:latin typeface="Arial"/>
                <a:cs typeface="Arial"/>
              </a:rPr>
              <a:t>Conclusions</a:t>
            </a:r>
            <a:endParaRPr lang="en-US" b="1" dirty="0">
              <a:latin typeface="Arial"/>
              <a:cs typeface="Arial"/>
            </a:endParaRPr>
          </a:p>
        </p:txBody>
      </p:sp>
      <p:sp>
        <p:nvSpPr>
          <p:cNvPr id="3" name="Content Placeholder 2"/>
          <p:cNvSpPr>
            <a:spLocks noGrp="1"/>
          </p:cNvSpPr>
          <p:nvPr>
            <p:ph idx="1"/>
          </p:nvPr>
        </p:nvSpPr>
        <p:spPr/>
        <p:txBody>
          <a:bodyPr/>
          <a:lstStyle/>
          <a:p>
            <a:pPr marL="0" indent="0">
              <a:buNone/>
            </a:pPr>
            <a:r>
              <a:rPr lang="en-US" b="1" dirty="0" smtClean="0"/>
              <a:t>The Ross Sea is getting colder!</a:t>
            </a:r>
          </a:p>
          <a:p>
            <a:r>
              <a:rPr lang="en-US" dirty="0" smtClean="0"/>
              <a:t>High index SAM produces a conveyor belt of ice in the Ross Sea</a:t>
            </a:r>
          </a:p>
          <a:p>
            <a:r>
              <a:rPr lang="en-US" dirty="0" smtClean="0"/>
              <a:t>Increased ice growth is cause by advection of ice out of the Ross Sea by katabatic winds and Ekman transport </a:t>
            </a:r>
          </a:p>
          <a:p>
            <a:r>
              <a:rPr lang="en-US" dirty="0" smtClean="0"/>
              <a:t>Open water near coast is quickly frozen when contacted by cold, dense, </a:t>
            </a:r>
            <a:r>
              <a:rPr lang="en-US" dirty="0"/>
              <a:t>k</a:t>
            </a:r>
            <a:r>
              <a:rPr lang="en-US" dirty="0" smtClean="0"/>
              <a:t>atabatic winds</a:t>
            </a:r>
          </a:p>
          <a:p>
            <a:endParaRPr lang="en-US" dirty="0"/>
          </a:p>
        </p:txBody>
      </p:sp>
      <p:sp>
        <p:nvSpPr>
          <p:cNvPr id="5" name="TextBox 4"/>
          <p:cNvSpPr txBox="1"/>
          <p:nvPr/>
        </p:nvSpPr>
        <p:spPr>
          <a:xfrm>
            <a:off x="5531555" y="6640969"/>
            <a:ext cx="3612445" cy="215444"/>
          </a:xfrm>
          <a:prstGeom prst="rect">
            <a:avLst/>
          </a:prstGeom>
          <a:noFill/>
        </p:spPr>
        <p:txBody>
          <a:bodyPr wrap="square" rtlCol="0">
            <a:spAutoFit/>
          </a:bodyPr>
          <a:lstStyle/>
          <a:p>
            <a:r>
              <a:rPr lang="en-US" sz="800" dirty="0"/>
              <a:t>http://</a:t>
            </a:r>
            <a:r>
              <a:rPr lang="en-US" sz="800" dirty="0" err="1"/>
              <a:t>images.search.yahoo.com</a:t>
            </a:r>
            <a:r>
              <a:rPr lang="en-US" sz="800" dirty="0"/>
              <a:t>/search/</a:t>
            </a:r>
            <a:r>
              <a:rPr lang="en-US" sz="800" dirty="0" err="1"/>
              <a:t>images?p</a:t>
            </a:r>
            <a:r>
              <a:rPr lang="en-US" sz="800" dirty="0"/>
              <a:t>=antarctica%20wallpaper</a:t>
            </a:r>
          </a:p>
        </p:txBody>
      </p:sp>
    </p:spTree>
    <p:extLst>
      <p:ext uri="{BB962C8B-B14F-4D97-AF65-F5344CB8AC3E}">
        <p14:creationId xmlns:p14="http://schemas.microsoft.com/office/powerpoint/2010/main" val="37207589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Arial"/>
                <a:cs typeface="Arial"/>
              </a:rPr>
              <a:t>Goals of this Study</a:t>
            </a:r>
            <a:endParaRPr lang="en-US" sz="4800" b="1" dirty="0">
              <a:latin typeface="Arial"/>
              <a:cs typeface="Arial"/>
            </a:endParaRPr>
          </a:p>
        </p:txBody>
      </p:sp>
      <p:sp>
        <p:nvSpPr>
          <p:cNvPr id="3" name="Content Placeholder 2"/>
          <p:cNvSpPr>
            <a:spLocks noGrp="1"/>
          </p:cNvSpPr>
          <p:nvPr>
            <p:ph idx="1"/>
          </p:nvPr>
        </p:nvSpPr>
        <p:spPr/>
        <p:txBody>
          <a:bodyPr>
            <a:normAutofit/>
          </a:bodyPr>
          <a:lstStyle/>
          <a:p>
            <a:r>
              <a:rPr lang="en-US" dirty="0" smtClean="0">
                <a:latin typeface="Arial"/>
                <a:cs typeface="Arial"/>
              </a:rPr>
              <a:t>Develop a climatology for the Ross Sea </a:t>
            </a:r>
          </a:p>
          <a:p>
            <a:r>
              <a:rPr lang="en-US" dirty="0" smtClean="0">
                <a:latin typeface="Arial"/>
                <a:cs typeface="Arial"/>
              </a:rPr>
              <a:t>Correlate mechanisms of sea ice formation/degradation with the Southern Annular Mode</a:t>
            </a:r>
          </a:p>
          <a:p>
            <a:pPr lvl="1"/>
            <a:r>
              <a:rPr lang="en-US" dirty="0" smtClean="0">
                <a:latin typeface="Arial"/>
                <a:cs typeface="Arial"/>
              </a:rPr>
              <a:t>Local winds</a:t>
            </a:r>
          </a:p>
          <a:p>
            <a:pPr lvl="1"/>
            <a:r>
              <a:rPr lang="en-US" dirty="0" smtClean="0">
                <a:latin typeface="Arial"/>
                <a:cs typeface="Arial"/>
              </a:rPr>
              <a:t>Surface water temperature</a:t>
            </a:r>
          </a:p>
          <a:p>
            <a:r>
              <a:rPr lang="en-US" dirty="0" smtClean="0">
                <a:latin typeface="Arial"/>
                <a:cs typeface="Arial"/>
              </a:rPr>
              <a:t>Hypothesize on future conditions of sea ice in the Ross Sea</a:t>
            </a:r>
          </a:p>
          <a:p>
            <a:endParaRPr lang="en-US" dirty="0">
              <a:latin typeface="Arial"/>
              <a:cs typeface="Arial"/>
            </a:endParaRPr>
          </a:p>
        </p:txBody>
      </p:sp>
      <p:sp>
        <p:nvSpPr>
          <p:cNvPr id="4" name="TextBox 3"/>
          <p:cNvSpPr txBox="1"/>
          <p:nvPr/>
        </p:nvSpPr>
        <p:spPr>
          <a:xfrm>
            <a:off x="5531555" y="6640969"/>
            <a:ext cx="3612445" cy="215444"/>
          </a:xfrm>
          <a:prstGeom prst="rect">
            <a:avLst/>
          </a:prstGeom>
          <a:noFill/>
        </p:spPr>
        <p:txBody>
          <a:bodyPr wrap="square" rtlCol="0">
            <a:spAutoFit/>
          </a:bodyPr>
          <a:lstStyle/>
          <a:p>
            <a:r>
              <a:rPr lang="en-US" sz="800" dirty="0"/>
              <a:t>http://</a:t>
            </a:r>
            <a:r>
              <a:rPr lang="en-US" sz="800" dirty="0" err="1"/>
              <a:t>images.search.yahoo.com</a:t>
            </a:r>
            <a:r>
              <a:rPr lang="en-US" sz="800" dirty="0"/>
              <a:t>/search/</a:t>
            </a:r>
            <a:r>
              <a:rPr lang="en-US" sz="800" dirty="0" err="1"/>
              <a:t>images?p</a:t>
            </a:r>
            <a:r>
              <a:rPr lang="en-US" sz="800" dirty="0"/>
              <a:t>=antarctica%20wallpaper</a:t>
            </a:r>
          </a:p>
        </p:txBody>
      </p:sp>
    </p:spTree>
    <p:extLst>
      <p:ext uri="{BB962C8B-B14F-4D97-AF65-F5344CB8AC3E}">
        <p14:creationId xmlns:p14="http://schemas.microsoft.com/office/powerpoint/2010/main" val="4401684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3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4894"/>
            <a:ext cx="8229600" cy="1143000"/>
          </a:xfrm>
        </p:spPr>
        <p:txBody>
          <a:bodyPr/>
          <a:lstStyle/>
          <a:p>
            <a:r>
              <a:rPr lang="en-US" b="1" dirty="0" smtClean="0">
                <a:latin typeface="Arial"/>
                <a:cs typeface="Arial"/>
              </a:rPr>
              <a:t>Acknowledgements</a:t>
            </a:r>
            <a:endParaRPr lang="en-US" b="1" dirty="0">
              <a:latin typeface="Arial"/>
              <a:cs typeface="Arial"/>
            </a:endParaRPr>
          </a:p>
        </p:txBody>
      </p:sp>
      <p:sp>
        <p:nvSpPr>
          <p:cNvPr id="3" name="Content Placeholder 2"/>
          <p:cNvSpPr>
            <a:spLocks noGrp="1"/>
          </p:cNvSpPr>
          <p:nvPr>
            <p:ph idx="1"/>
          </p:nvPr>
        </p:nvSpPr>
        <p:spPr>
          <a:xfrm>
            <a:off x="457200" y="1436347"/>
            <a:ext cx="8229600" cy="4525963"/>
          </a:xfrm>
        </p:spPr>
        <p:txBody>
          <a:bodyPr>
            <a:normAutofit/>
          </a:bodyPr>
          <a:lstStyle/>
          <a:p>
            <a:pPr marL="0" indent="0">
              <a:buNone/>
            </a:pPr>
            <a:r>
              <a:rPr lang="en-US" sz="2400" dirty="0" smtClean="0">
                <a:latin typeface="Arial"/>
                <a:cs typeface="Arial"/>
              </a:rPr>
              <a:t>Thank you to the </a:t>
            </a:r>
            <a:r>
              <a:rPr lang="en-US" sz="2400" dirty="0" smtClean="0">
                <a:latin typeface="Arial"/>
                <a:cs typeface="Arial"/>
              </a:rPr>
              <a:t>Arizona/NASA Space Grant Consortium for funding this research. </a:t>
            </a:r>
            <a:r>
              <a:rPr lang="en-US" sz="2400" dirty="0" smtClean="0">
                <a:latin typeface="Arial"/>
                <a:cs typeface="Arial"/>
              </a:rPr>
              <a:t>We also acknowledge </a:t>
            </a:r>
            <a:r>
              <a:rPr lang="en-US" sz="2400" dirty="0" smtClean="0">
                <a:latin typeface="Arial"/>
                <a:cs typeface="Arial"/>
              </a:rPr>
              <a:t>the </a:t>
            </a:r>
            <a:r>
              <a:rPr lang="en-US" sz="2400" dirty="0" smtClean="0">
                <a:latin typeface="Arial"/>
                <a:cs typeface="Arial"/>
              </a:rPr>
              <a:t>Data Support Section of the Computational and Information Systems Laboratory at the National Center for Atmospheric Research (http://</a:t>
            </a:r>
            <a:r>
              <a:rPr lang="en-US" sz="2400" dirty="0" err="1" smtClean="0">
                <a:latin typeface="Arial"/>
                <a:cs typeface="Arial"/>
              </a:rPr>
              <a:t>dss.ucar.edu</a:t>
            </a:r>
            <a:r>
              <a:rPr lang="en-US" sz="2400" dirty="0" smtClean="0">
                <a:latin typeface="Arial"/>
                <a:cs typeface="Arial"/>
              </a:rPr>
              <a:t>) for providing access to the CFSR data. </a:t>
            </a:r>
            <a:endParaRPr lang="en-US" sz="2400" dirty="0">
              <a:latin typeface="Arial"/>
              <a:cs typeface="Arial"/>
            </a:endParaRPr>
          </a:p>
        </p:txBody>
      </p:sp>
      <p:sp>
        <p:nvSpPr>
          <p:cNvPr id="4" name="TextBox 3"/>
          <p:cNvSpPr txBox="1"/>
          <p:nvPr/>
        </p:nvSpPr>
        <p:spPr>
          <a:xfrm>
            <a:off x="5771445" y="6640969"/>
            <a:ext cx="3372555" cy="215444"/>
          </a:xfrm>
          <a:prstGeom prst="rect">
            <a:avLst/>
          </a:prstGeom>
          <a:noFill/>
        </p:spPr>
        <p:txBody>
          <a:bodyPr wrap="square" rtlCol="0">
            <a:spAutoFit/>
          </a:bodyPr>
          <a:lstStyle/>
          <a:p>
            <a:r>
              <a:rPr lang="en-US" sz="800" dirty="0"/>
              <a:t>http://</a:t>
            </a:r>
            <a:r>
              <a:rPr lang="en-US" sz="800" dirty="0" err="1"/>
              <a:t>artsonearth.com</a:t>
            </a:r>
            <a:r>
              <a:rPr lang="en-US" sz="800" dirty="0"/>
              <a:t>/2010/05/</a:t>
            </a:r>
            <a:r>
              <a:rPr lang="en-US" sz="800" dirty="0" err="1"/>
              <a:t>antarctica</a:t>
            </a:r>
            <a:r>
              <a:rPr lang="en-US" sz="800" dirty="0"/>
              <a:t>-versus-global-</a:t>
            </a:r>
            <a:r>
              <a:rPr lang="en-US" sz="800" dirty="0" err="1"/>
              <a:t>warming.html</a:t>
            </a:r>
            <a:endParaRPr lang="en-US" sz="800" dirty="0"/>
          </a:p>
        </p:txBody>
      </p:sp>
    </p:spTree>
    <p:extLst>
      <p:ext uri="{BB962C8B-B14F-4D97-AF65-F5344CB8AC3E}">
        <p14:creationId xmlns:p14="http://schemas.microsoft.com/office/powerpoint/2010/main" val="13117365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The Ross Sea</a:t>
            </a:r>
            <a:endParaRPr lang="en-US" b="1" dirty="0">
              <a:latin typeface="Arial"/>
              <a:cs typeface="Arial"/>
            </a:endParaRPr>
          </a:p>
        </p:txBody>
      </p:sp>
      <p:pic>
        <p:nvPicPr>
          <p:cNvPr id="4" name="Picture 37" descr="ross_sea_topo.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8704" y="4302600"/>
            <a:ext cx="7325295" cy="255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0" y="1435100"/>
            <a:ext cx="2711795" cy="2686050"/>
          </a:xfrm>
          <a:prstGeom prst="rect">
            <a:avLst/>
          </a:prstGeom>
        </p:spPr>
      </p:pic>
      <p:sp>
        <p:nvSpPr>
          <p:cNvPr id="7" name="Frame 6"/>
          <p:cNvSpPr/>
          <p:nvPr/>
        </p:nvSpPr>
        <p:spPr>
          <a:xfrm>
            <a:off x="862341" y="2787739"/>
            <a:ext cx="841207" cy="1006224"/>
          </a:xfrm>
          <a:prstGeom prst="frame">
            <a:avLst>
              <a:gd name="adj1" fmla="val 0"/>
            </a:avLst>
          </a:prstGeom>
          <a:solidFill>
            <a:srgbClr val="FF0000"/>
          </a:solidFill>
          <a:ln w="31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2839109" y="1417638"/>
            <a:ext cx="6304890" cy="3046988"/>
          </a:xfrm>
          <a:prstGeom prst="rect">
            <a:avLst/>
          </a:prstGeom>
          <a:noFill/>
        </p:spPr>
        <p:txBody>
          <a:bodyPr wrap="square" rtlCol="0">
            <a:spAutoFit/>
          </a:bodyPr>
          <a:lstStyle/>
          <a:p>
            <a:pPr marL="285750" indent="-285750">
              <a:buFont typeface="Arial"/>
              <a:buChar char="•"/>
            </a:pPr>
            <a:r>
              <a:rPr lang="en-US" sz="2400" dirty="0" smtClean="0">
                <a:latin typeface="Arial"/>
                <a:cs typeface="Arial"/>
              </a:rPr>
              <a:t>Extensive permanent ice shelf extending from the southernmost part of the sea to 80° Latitude</a:t>
            </a:r>
          </a:p>
          <a:p>
            <a:pPr marL="285750" indent="-285750">
              <a:buFont typeface="Arial"/>
              <a:buChar char="•"/>
            </a:pPr>
            <a:r>
              <a:rPr lang="en-US" sz="2400" dirty="0" smtClean="0">
                <a:latin typeface="Arial"/>
                <a:cs typeface="Arial"/>
              </a:rPr>
              <a:t>Relatively pristine sea</a:t>
            </a:r>
          </a:p>
          <a:p>
            <a:pPr marL="285750" indent="-285750">
              <a:buFont typeface="Arial"/>
              <a:buChar char="•"/>
            </a:pPr>
            <a:r>
              <a:rPr lang="en-US" sz="2400" dirty="0">
                <a:latin typeface="Arial"/>
                <a:cs typeface="Arial"/>
              </a:rPr>
              <a:t>F</a:t>
            </a:r>
            <a:r>
              <a:rPr lang="en-US" sz="2400" dirty="0" smtClean="0">
                <a:latin typeface="Arial"/>
                <a:cs typeface="Arial"/>
              </a:rPr>
              <a:t>ocus of environmental conservation groups</a:t>
            </a:r>
          </a:p>
          <a:p>
            <a:pPr marL="742950" lvl="1" indent="-285750">
              <a:buFont typeface="Arial"/>
              <a:buChar char="•"/>
            </a:pPr>
            <a:r>
              <a:rPr lang="en-US" sz="2400" dirty="0" smtClean="0">
                <a:latin typeface="Arial"/>
                <a:cs typeface="Arial"/>
              </a:rPr>
              <a:t>Important habitant for marine species</a:t>
            </a:r>
          </a:p>
          <a:p>
            <a:pPr marL="285750" indent="-285750">
              <a:buFont typeface="Arial"/>
              <a:buChar char="•"/>
            </a:pPr>
            <a:endParaRPr lang="en-US" sz="2400" dirty="0">
              <a:latin typeface="Arial"/>
              <a:cs typeface="Arial"/>
            </a:endParaRPr>
          </a:p>
        </p:txBody>
      </p:sp>
      <p:sp>
        <p:nvSpPr>
          <p:cNvPr id="11" name="TextBox 10"/>
          <p:cNvSpPr txBox="1"/>
          <p:nvPr/>
        </p:nvSpPr>
        <p:spPr>
          <a:xfrm>
            <a:off x="58459" y="5070442"/>
            <a:ext cx="2596335" cy="1200329"/>
          </a:xfrm>
          <a:prstGeom prst="rect">
            <a:avLst/>
          </a:prstGeom>
          <a:noFill/>
        </p:spPr>
        <p:txBody>
          <a:bodyPr wrap="square" rtlCol="0">
            <a:spAutoFit/>
          </a:bodyPr>
          <a:lstStyle/>
          <a:p>
            <a:r>
              <a:rPr lang="en-US" dirty="0" smtClean="0">
                <a:latin typeface="Arial"/>
                <a:cs typeface="Arial"/>
              </a:rPr>
              <a:t>Study area (highlighted in right image):</a:t>
            </a:r>
          </a:p>
          <a:p>
            <a:r>
              <a:rPr lang="en-US" dirty="0" smtClean="0">
                <a:latin typeface="Arial"/>
                <a:cs typeface="Arial"/>
              </a:rPr>
              <a:t>140° E to 220° </a:t>
            </a:r>
            <a:r>
              <a:rPr lang="en-US" dirty="0">
                <a:latin typeface="Arial"/>
                <a:cs typeface="Arial"/>
              </a:rPr>
              <a:t>E</a:t>
            </a:r>
            <a:endParaRPr lang="en-US" dirty="0" smtClean="0">
              <a:latin typeface="Arial"/>
              <a:cs typeface="Arial"/>
            </a:endParaRPr>
          </a:p>
          <a:p>
            <a:r>
              <a:rPr lang="en-US" dirty="0" smtClean="0">
                <a:latin typeface="Arial"/>
                <a:cs typeface="Arial"/>
              </a:rPr>
              <a:t>80° S to 65° S</a:t>
            </a:r>
          </a:p>
        </p:txBody>
      </p:sp>
      <p:sp>
        <p:nvSpPr>
          <p:cNvPr id="3" name="TextBox 2"/>
          <p:cNvSpPr txBox="1"/>
          <p:nvPr/>
        </p:nvSpPr>
        <p:spPr>
          <a:xfrm>
            <a:off x="0" y="4126072"/>
            <a:ext cx="2303926" cy="338554"/>
          </a:xfrm>
          <a:prstGeom prst="rect">
            <a:avLst/>
          </a:prstGeom>
          <a:noFill/>
        </p:spPr>
        <p:txBody>
          <a:bodyPr wrap="square" rtlCol="0">
            <a:spAutoFit/>
          </a:bodyPr>
          <a:lstStyle/>
          <a:p>
            <a:r>
              <a:rPr lang="en-US" sz="800" dirty="0"/>
              <a:t>https://</a:t>
            </a:r>
            <a:r>
              <a:rPr lang="en-US" sz="800" dirty="0" err="1"/>
              <a:t>www.cia.gov</a:t>
            </a:r>
            <a:r>
              <a:rPr lang="en-US" sz="800" dirty="0"/>
              <a:t>/library/publications/the-world-</a:t>
            </a:r>
            <a:r>
              <a:rPr lang="en-US" sz="800" dirty="0" err="1"/>
              <a:t>factbook</a:t>
            </a:r>
            <a:r>
              <a:rPr lang="en-US" sz="800" dirty="0"/>
              <a:t>/geos/</a:t>
            </a:r>
            <a:r>
              <a:rPr lang="en-US" sz="800" dirty="0" err="1"/>
              <a:t>ay.html</a:t>
            </a:r>
            <a:endParaRPr lang="en-US" sz="800" dirty="0"/>
          </a:p>
        </p:txBody>
      </p:sp>
    </p:spTree>
    <p:extLst>
      <p:ext uri="{BB962C8B-B14F-4D97-AF65-F5344CB8AC3E}">
        <p14:creationId xmlns:p14="http://schemas.microsoft.com/office/powerpoint/2010/main" val="10445652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Arial"/>
                <a:cs typeface="Arial"/>
              </a:rPr>
              <a:t>Climate of the Ross Sea and Antarctica</a:t>
            </a:r>
            <a:endParaRPr lang="en-US" b="1" dirty="0">
              <a:latin typeface="Arial"/>
              <a:cs typeface="Arial"/>
            </a:endParaRPr>
          </a:p>
        </p:txBody>
      </p:sp>
      <p:pic>
        <p:nvPicPr>
          <p:cNvPr id="6" name="Picture 5"/>
          <p:cNvPicPr>
            <a:picLocks noChangeAspect="1"/>
          </p:cNvPicPr>
          <p:nvPr/>
        </p:nvPicPr>
        <p:blipFill rotWithShape="1">
          <a:blip r:embed="rId2"/>
          <a:srcRect l="4224" t="7603" b="10943"/>
          <a:stretch/>
        </p:blipFill>
        <p:spPr>
          <a:xfrm>
            <a:off x="0" y="1417638"/>
            <a:ext cx="3541953" cy="3135117"/>
          </a:xfrm>
          <a:prstGeom prst="rect">
            <a:avLst/>
          </a:prstGeom>
        </p:spPr>
      </p:pic>
      <p:pic>
        <p:nvPicPr>
          <p:cNvPr id="8" name="Picture 7" descr="Screen shot 2012-04-10 at 6.12.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966" y="2820729"/>
            <a:ext cx="5101034" cy="4037271"/>
          </a:xfrm>
          <a:prstGeom prst="rect">
            <a:avLst/>
          </a:prstGeom>
        </p:spPr>
      </p:pic>
      <p:sp>
        <p:nvSpPr>
          <p:cNvPr id="9" name="TextBox 8"/>
          <p:cNvSpPr txBox="1"/>
          <p:nvPr/>
        </p:nvSpPr>
        <p:spPr>
          <a:xfrm>
            <a:off x="3748088" y="1666044"/>
            <a:ext cx="4979389" cy="1015663"/>
          </a:xfrm>
          <a:prstGeom prst="rect">
            <a:avLst/>
          </a:prstGeom>
          <a:noFill/>
        </p:spPr>
        <p:txBody>
          <a:bodyPr wrap="square" rtlCol="0">
            <a:spAutoFit/>
          </a:bodyPr>
          <a:lstStyle/>
          <a:p>
            <a:r>
              <a:rPr lang="en-US" sz="2000" b="1" dirty="0">
                <a:latin typeface="Arial"/>
                <a:cs typeface="Arial"/>
              </a:rPr>
              <a:t>K</a:t>
            </a:r>
            <a:r>
              <a:rPr lang="en-US" sz="2000" b="1" dirty="0" smtClean="0">
                <a:latin typeface="Arial"/>
                <a:cs typeface="Arial"/>
              </a:rPr>
              <a:t>atabatic winds</a:t>
            </a:r>
            <a:r>
              <a:rPr lang="en-US" sz="2000" dirty="0" smtClean="0">
                <a:latin typeface="Arial"/>
                <a:cs typeface="Arial"/>
              </a:rPr>
              <a:t>: Cold, dense air flows downslope off high topography at center of Antarctica towards the coast</a:t>
            </a:r>
            <a:endParaRPr lang="en-US" sz="2000" dirty="0">
              <a:latin typeface="Arial"/>
              <a:cs typeface="Arial"/>
            </a:endParaRPr>
          </a:p>
        </p:txBody>
      </p:sp>
      <p:sp>
        <p:nvSpPr>
          <p:cNvPr id="10" name="Right Arrow 9"/>
          <p:cNvSpPr/>
          <p:nvPr/>
        </p:nvSpPr>
        <p:spPr>
          <a:xfrm rot="20144414">
            <a:off x="1733753" y="2602597"/>
            <a:ext cx="569871" cy="229886"/>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13420996">
            <a:off x="918087" y="2470143"/>
            <a:ext cx="516177" cy="238461"/>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rot="5796191">
            <a:off x="1215892" y="3298917"/>
            <a:ext cx="570168" cy="255093"/>
          </a:xfrm>
          <a:prstGeom prst="righ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ircular Arrow 14"/>
          <p:cNvSpPr/>
          <p:nvPr/>
        </p:nvSpPr>
        <p:spPr>
          <a:xfrm>
            <a:off x="115460" y="1417638"/>
            <a:ext cx="2944855" cy="2772701"/>
          </a:xfrm>
          <a:prstGeom prst="circularArrow">
            <a:avLst>
              <a:gd name="adj1" fmla="val 4301"/>
              <a:gd name="adj2" fmla="val 697180"/>
              <a:gd name="adj3" fmla="val 20677190"/>
              <a:gd name="adj4" fmla="val 13024861"/>
              <a:gd name="adj5" fmla="val 7726"/>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rot="10800000">
            <a:off x="115460" y="1765501"/>
            <a:ext cx="2939395" cy="2739220"/>
          </a:xfrm>
          <a:prstGeom prst="circularArrow">
            <a:avLst>
              <a:gd name="adj1" fmla="val 4301"/>
              <a:gd name="adj2" fmla="val 697180"/>
              <a:gd name="adj3" fmla="val 20677190"/>
              <a:gd name="adj4" fmla="val 13024861"/>
              <a:gd name="adj5" fmla="val 7726"/>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Left Arrow 16"/>
          <p:cNvSpPr/>
          <p:nvPr/>
        </p:nvSpPr>
        <p:spPr>
          <a:xfrm rot="20333948">
            <a:off x="7483746" y="2796653"/>
            <a:ext cx="1165422" cy="446896"/>
          </a:xfrm>
          <a:prstGeom prst="lef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Left Arrow 17"/>
          <p:cNvSpPr/>
          <p:nvPr/>
        </p:nvSpPr>
        <p:spPr>
          <a:xfrm rot="20534375">
            <a:off x="7938188" y="3181892"/>
            <a:ext cx="1165422" cy="446896"/>
          </a:xfrm>
          <a:prstGeom prst="lef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57200" y="4800188"/>
            <a:ext cx="2957110" cy="1200328"/>
          </a:xfrm>
          <a:prstGeom prst="rect">
            <a:avLst/>
          </a:prstGeom>
          <a:noFill/>
        </p:spPr>
        <p:txBody>
          <a:bodyPr wrap="square" rtlCol="0">
            <a:spAutoFit/>
          </a:bodyPr>
          <a:lstStyle/>
          <a:p>
            <a:r>
              <a:rPr lang="en-US" sz="2400" dirty="0" smtClean="0">
                <a:latin typeface="Arial"/>
                <a:cs typeface="Arial"/>
              </a:rPr>
              <a:t>Circumpolar winds drive upwelling by Ekman transport</a:t>
            </a:r>
            <a:endParaRPr lang="en-US" sz="2400" dirty="0">
              <a:latin typeface="Arial"/>
              <a:cs typeface="Arial"/>
            </a:endParaRPr>
          </a:p>
        </p:txBody>
      </p:sp>
      <p:sp>
        <p:nvSpPr>
          <p:cNvPr id="20" name="Up Arrow 19"/>
          <p:cNvSpPr/>
          <p:nvPr/>
        </p:nvSpPr>
        <p:spPr>
          <a:xfrm rot="18555812">
            <a:off x="5539212" y="2512018"/>
            <a:ext cx="676462" cy="1932450"/>
          </a:xfrm>
          <a:prstGeom prst="upArrow">
            <a:avLst>
              <a:gd name="adj1" fmla="val 47425"/>
              <a:gd name="adj2" fmla="val 39113"/>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555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animBg="1"/>
      <p:bldP spid="13" grpId="0" animBg="1"/>
      <p:bldP spid="15" grpId="0" animBg="1"/>
      <p:bldP spid="16" grpId="0" animBg="1"/>
      <p:bldP spid="17" grpId="0" animBg="1"/>
      <p:bldP spid="18" grpId="0" animBg="1"/>
      <p:bldP spid="19"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The Southern Annular Mode</a:t>
            </a:r>
            <a:endParaRPr lang="en-US" b="1" dirty="0">
              <a:latin typeface="Arial"/>
              <a:cs typeface="Arial"/>
            </a:endParaRPr>
          </a:p>
        </p:txBody>
      </p:sp>
      <p:pic>
        <p:nvPicPr>
          <p:cNvPr id="4" name="Picture 2" descr="nature06590-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343" y="1237161"/>
            <a:ext cx="5449977" cy="503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60320" y="2276378"/>
            <a:ext cx="2826480" cy="2954655"/>
          </a:xfrm>
          <a:prstGeom prst="rect">
            <a:avLst/>
          </a:prstGeom>
          <a:noFill/>
        </p:spPr>
        <p:txBody>
          <a:bodyPr wrap="square" rtlCol="0">
            <a:spAutoFit/>
          </a:bodyPr>
          <a:lstStyle/>
          <a:p>
            <a:r>
              <a:rPr lang="en-US" sz="2400" b="1" dirty="0" smtClean="0">
                <a:latin typeface="Arial"/>
                <a:cs typeface="Arial"/>
              </a:rPr>
              <a:t>SAM is measure of the pole-ward shift and intensification of the circumpolar atmospheric low-pressure trough</a:t>
            </a:r>
          </a:p>
          <a:p>
            <a:endParaRPr lang="en-US" dirty="0"/>
          </a:p>
        </p:txBody>
      </p:sp>
      <p:sp>
        <p:nvSpPr>
          <p:cNvPr id="6" name="TextBox 2"/>
          <p:cNvSpPr txBox="1">
            <a:spLocks noChangeArrowheads="1"/>
          </p:cNvSpPr>
          <p:nvPr/>
        </p:nvSpPr>
        <p:spPr bwMode="auto">
          <a:xfrm>
            <a:off x="0" y="6396136"/>
            <a:ext cx="2350235"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600">
                <a:solidFill>
                  <a:srgbClr val="5F7BAE"/>
                </a:solidFill>
                <a:latin typeface="Palatino" charset="0"/>
                <a:ea typeface="ヒラギノ角ゴ Pro W3" charset="0"/>
                <a:cs typeface="ヒラギノ角ゴ Pro W3" charset="0"/>
                <a:sym typeface="Palatino" charset="0"/>
              </a:defRPr>
            </a:lvl1pPr>
            <a:lvl2pPr marL="742950" indent="-285750" eaLnBrk="0" hangingPunct="0">
              <a:defRPr sz="2600">
                <a:solidFill>
                  <a:srgbClr val="5F7BAE"/>
                </a:solidFill>
                <a:latin typeface="Palatino" charset="0"/>
                <a:ea typeface="ヒラギノ角ゴ Pro W3" charset="0"/>
                <a:cs typeface="ヒラギノ角ゴ Pro W3" charset="0"/>
                <a:sym typeface="Palatino" charset="0"/>
              </a:defRPr>
            </a:lvl2pPr>
            <a:lvl3pPr marL="1143000" indent="-228600" eaLnBrk="0" hangingPunct="0">
              <a:defRPr sz="2600">
                <a:solidFill>
                  <a:srgbClr val="5F7BAE"/>
                </a:solidFill>
                <a:latin typeface="Palatino" charset="0"/>
                <a:ea typeface="ヒラギノ角ゴ Pro W3" charset="0"/>
                <a:cs typeface="ヒラギノ角ゴ Pro W3" charset="0"/>
                <a:sym typeface="Palatino" charset="0"/>
              </a:defRPr>
            </a:lvl3pPr>
            <a:lvl4pPr marL="1600200" indent="-228600" eaLnBrk="0" hangingPunct="0">
              <a:defRPr sz="2600">
                <a:solidFill>
                  <a:srgbClr val="5F7BAE"/>
                </a:solidFill>
                <a:latin typeface="Palatino" charset="0"/>
                <a:ea typeface="ヒラギノ角ゴ Pro W3" charset="0"/>
                <a:cs typeface="ヒラギノ角ゴ Pro W3" charset="0"/>
                <a:sym typeface="Palatino" charset="0"/>
              </a:defRPr>
            </a:lvl4pPr>
            <a:lvl5pPr marL="2057400" indent="-228600" eaLnBrk="0" hangingPunct="0">
              <a:defRPr sz="2600">
                <a:solidFill>
                  <a:srgbClr val="5F7BAE"/>
                </a:solidFill>
                <a:latin typeface="Palatino" charset="0"/>
                <a:ea typeface="ヒラギノ角ゴ Pro W3" charset="0"/>
                <a:cs typeface="ヒラギノ角ゴ Pro W3" charset="0"/>
                <a:sym typeface="Palatino" charset="0"/>
              </a:defRPr>
            </a:lvl5pPr>
            <a:lvl6pPr marL="2514600" indent="-228600" eaLnBrk="0" fontAlgn="base" hangingPunct="0">
              <a:spcBef>
                <a:spcPct val="0"/>
              </a:spcBef>
              <a:spcAft>
                <a:spcPct val="0"/>
              </a:spcAft>
              <a:defRPr sz="2600">
                <a:solidFill>
                  <a:srgbClr val="5F7BAE"/>
                </a:solidFill>
                <a:latin typeface="Palatino" charset="0"/>
                <a:ea typeface="ヒラギノ角ゴ Pro W3" charset="0"/>
                <a:cs typeface="ヒラギノ角ゴ Pro W3" charset="0"/>
                <a:sym typeface="Palatino" charset="0"/>
              </a:defRPr>
            </a:lvl6pPr>
            <a:lvl7pPr marL="2971800" indent="-228600" eaLnBrk="0" fontAlgn="base" hangingPunct="0">
              <a:spcBef>
                <a:spcPct val="0"/>
              </a:spcBef>
              <a:spcAft>
                <a:spcPct val="0"/>
              </a:spcAft>
              <a:defRPr sz="2600">
                <a:solidFill>
                  <a:srgbClr val="5F7BAE"/>
                </a:solidFill>
                <a:latin typeface="Palatino" charset="0"/>
                <a:ea typeface="ヒラギノ角ゴ Pro W3" charset="0"/>
                <a:cs typeface="ヒラギノ角ゴ Pro W3" charset="0"/>
                <a:sym typeface="Palatino" charset="0"/>
              </a:defRPr>
            </a:lvl7pPr>
            <a:lvl8pPr marL="3429000" indent="-228600" eaLnBrk="0" fontAlgn="base" hangingPunct="0">
              <a:spcBef>
                <a:spcPct val="0"/>
              </a:spcBef>
              <a:spcAft>
                <a:spcPct val="0"/>
              </a:spcAft>
              <a:defRPr sz="2600">
                <a:solidFill>
                  <a:srgbClr val="5F7BAE"/>
                </a:solidFill>
                <a:latin typeface="Palatino" charset="0"/>
                <a:ea typeface="ヒラギノ角ゴ Pro W3" charset="0"/>
                <a:cs typeface="ヒラギノ角ゴ Pro W3" charset="0"/>
                <a:sym typeface="Palatino" charset="0"/>
              </a:defRPr>
            </a:lvl8pPr>
            <a:lvl9pPr marL="3886200" indent="-228600" eaLnBrk="0" fontAlgn="base" hangingPunct="0">
              <a:spcBef>
                <a:spcPct val="0"/>
              </a:spcBef>
              <a:spcAft>
                <a:spcPct val="0"/>
              </a:spcAft>
              <a:defRPr sz="2600">
                <a:solidFill>
                  <a:srgbClr val="5F7BAE"/>
                </a:solidFill>
                <a:latin typeface="Palatino" charset="0"/>
                <a:ea typeface="ヒラギノ角ゴ Pro W3" charset="0"/>
                <a:cs typeface="ヒラギノ角ゴ Pro W3" charset="0"/>
                <a:sym typeface="Palatino" charset="0"/>
              </a:defRPr>
            </a:lvl9pPr>
          </a:lstStyle>
          <a:p>
            <a:pPr algn="ctr" eaLnBrk="1" hangingPunct="1"/>
            <a:r>
              <a:rPr lang="en-US" sz="1400" dirty="0" err="1">
                <a:solidFill>
                  <a:srgbClr val="000000"/>
                </a:solidFill>
                <a:latin typeface="Arial"/>
                <a:cs typeface="Arial"/>
              </a:rPr>
              <a:t>Toggweiler</a:t>
            </a:r>
            <a:r>
              <a:rPr lang="en-US" sz="1400" dirty="0">
                <a:solidFill>
                  <a:srgbClr val="000000"/>
                </a:solidFill>
                <a:latin typeface="Arial"/>
                <a:cs typeface="Arial"/>
              </a:rPr>
              <a:t> &amp; Russell, 2008</a:t>
            </a:r>
          </a:p>
        </p:txBody>
      </p:sp>
    </p:spTree>
    <p:extLst>
      <p:ext uri="{BB962C8B-B14F-4D97-AF65-F5344CB8AC3E}">
        <p14:creationId xmlns:p14="http://schemas.microsoft.com/office/powerpoint/2010/main" val="16559492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The Southern Annular Mode</a:t>
            </a:r>
            <a:endParaRPr lang="en-US" b="1" dirty="0">
              <a:latin typeface="Arial"/>
              <a:cs typeface="Arial"/>
            </a:endParaRPr>
          </a:p>
        </p:txBody>
      </p:sp>
      <p:sp>
        <p:nvSpPr>
          <p:cNvPr id="3" name="Content Placeholder 2"/>
          <p:cNvSpPr>
            <a:spLocks noGrp="1"/>
          </p:cNvSpPr>
          <p:nvPr>
            <p:ph idx="1"/>
          </p:nvPr>
        </p:nvSpPr>
        <p:spPr>
          <a:xfrm>
            <a:off x="5113218" y="1417638"/>
            <a:ext cx="3913760" cy="5312522"/>
          </a:xfrm>
        </p:spPr>
        <p:txBody>
          <a:bodyPr>
            <a:normAutofit lnSpcReduction="10000"/>
          </a:bodyPr>
          <a:lstStyle/>
          <a:p>
            <a:pPr marL="0" indent="0">
              <a:buNone/>
            </a:pPr>
            <a:r>
              <a:rPr lang="en-US" sz="2400" b="1" dirty="0" smtClean="0">
                <a:latin typeface="Arial"/>
                <a:cs typeface="Arial"/>
              </a:rPr>
              <a:t>High index SAM indicates an intensification and shift of the winds pole-ward</a:t>
            </a:r>
          </a:p>
          <a:p>
            <a:pPr marL="0" indent="0">
              <a:buNone/>
            </a:pPr>
            <a:endParaRPr lang="en-US" sz="2400" b="1" dirty="0" smtClean="0">
              <a:latin typeface="Arial"/>
              <a:cs typeface="Arial"/>
            </a:endParaRPr>
          </a:p>
          <a:p>
            <a:pPr marL="0" indent="0">
              <a:buNone/>
            </a:pPr>
            <a:endParaRPr lang="en-US" sz="2400" b="1" dirty="0" smtClean="0">
              <a:latin typeface="Arial"/>
              <a:cs typeface="Arial"/>
            </a:endParaRPr>
          </a:p>
          <a:p>
            <a:pPr marL="0" indent="0">
              <a:buNone/>
            </a:pPr>
            <a:endParaRPr lang="en-US" sz="2400" b="1" dirty="0">
              <a:latin typeface="Arial"/>
              <a:cs typeface="Arial"/>
            </a:endParaRPr>
          </a:p>
          <a:p>
            <a:pPr marL="0" indent="0">
              <a:buNone/>
            </a:pPr>
            <a:endParaRPr lang="en-US" sz="2400" b="1" dirty="0" smtClean="0">
              <a:latin typeface="Arial"/>
              <a:cs typeface="Arial"/>
            </a:endParaRPr>
          </a:p>
          <a:p>
            <a:pPr marL="0" indent="0">
              <a:buNone/>
            </a:pPr>
            <a:endParaRPr lang="en-US" sz="2400" b="1" dirty="0">
              <a:latin typeface="Arial"/>
              <a:cs typeface="Arial"/>
            </a:endParaRPr>
          </a:p>
          <a:p>
            <a:pPr marL="0" indent="0">
              <a:buNone/>
            </a:pPr>
            <a:endParaRPr lang="en-US" sz="2400" b="1" dirty="0" smtClean="0">
              <a:latin typeface="Arial"/>
              <a:cs typeface="Arial"/>
            </a:endParaRPr>
          </a:p>
          <a:p>
            <a:pPr marL="0" indent="0">
              <a:buNone/>
            </a:pPr>
            <a:endParaRPr lang="en-US" sz="2400" b="1" dirty="0" smtClean="0">
              <a:latin typeface="Arial"/>
              <a:cs typeface="Arial"/>
            </a:endParaRPr>
          </a:p>
          <a:p>
            <a:pPr marL="0" indent="0">
              <a:buNone/>
            </a:pPr>
            <a:r>
              <a:rPr lang="en-US" sz="2400" b="1" dirty="0" smtClean="0">
                <a:latin typeface="Arial"/>
                <a:cs typeface="Arial"/>
              </a:rPr>
              <a:t>Upward trend in SAM over past century due to climate change</a:t>
            </a:r>
            <a:endParaRPr lang="en-US" sz="2400" b="1" dirty="0">
              <a:latin typeface="Arial"/>
              <a:cs typeface="Arial"/>
            </a:endParaRPr>
          </a:p>
        </p:txBody>
      </p:sp>
      <p:pic>
        <p:nvPicPr>
          <p:cNvPr id="4" name="Picture 23" descr="Stammerjohn_figure_large.tiff"/>
          <p:cNvPicPr>
            <a:picLocks noChangeAspect="1"/>
          </p:cNvPicPr>
          <p:nvPr/>
        </p:nvPicPr>
        <p:blipFill>
          <a:blip r:embed="rId3">
            <a:extLst>
              <a:ext uri="{28A0092B-C50C-407E-A947-70E740481C1C}">
                <a14:useLocalDpi xmlns:a14="http://schemas.microsoft.com/office/drawing/2010/main" val="0"/>
              </a:ext>
            </a:extLst>
          </a:blip>
          <a:srcRect l="13132"/>
          <a:stretch>
            <a:fillRect/>
          </a:stretch>
        </p:blipFill>
        <p:spPr bwMode="auto">
          <a:xfrm>
            <a:off x="0" y="1270179"/>
            <a:ext cx="4992054" cy="5459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0" descr="sam.tif"/>
          <p:cNvPicPr>
            <a:picLocks noChangeAspect="1"/>
          </p:cNvPicPr>
          <p:nvPr/>
        </p:nvPicPr>
        <p:blipFill>
          <a:blip r:embed="rId4">
            <a:extLst>
              <a:ext uri="{28A0092B-C50C-407E-A947-70E740481C1C}">
                <a14:useLocalDpi xmlns:a14="http://schemas.microsoft.com/office/drawing/2010/main" val="0"/>
              </a:ext>
            </a:extLst>
          </a:blip>
          <a:srcRect t="10001" b="6000"/>
          <a:stretch>
            <a:fillRect/>
          </a:stretch>
        </p:blipFill>
        <p:spPr bwMode="auto">
          <a:xfrm>
            <a:off x="4992054" y="3167134"/>
            <a:ext cx="4034924" cy="225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6579998"/>
            <a:ext cx="2902988" cy="307777"/>
          </a:xfrm>
          <a:prstGeom prst="rect">
            <a:avLst/>
          </a:prstGeom>
          <a:noFill/>
        </p:spPr>
        <p:txBody>
          <a:bodyPr wrap="square" rtlCol="0">
            <a:spAutoFit/>
          </a:bodyPr>
          <a:lstStyle/>
          <a:p>
            <a:r>
              <a:rPr lang="en-US" sz="1400" dirty="0" err="1" smtClean="0">
                <a:latin typeface="Arial"/>
                <a:cs typeface="Arial"/>
              </a:rPr>
              <a:t>Stammerjohn</a:t>
            </a:r>
            <a:r>
              <a:rPr lang="en-US" sz="1400" dirty="0" smtClean="0">
                <a:latin typeface="Arial"/>
                <a:cs typeface="Arial"/>
              </a:rPr>
              <a:t> et al., 2008</a:t>
            </a:r>
            <a:endParaRPr lang="en-US" sz="1400" dirty="0">
              <a:latin typeface="Arial"/>
              <a:cs typeface="Arial"/>
            </a:endParaRPr>
          </a:p>
        </p:txBody>
      </p:sp>
    </p:spTree>
    <p:extLst>
      <p:ext uri="{BB962C8B-B14F-4D97-AF65-F5344CB8AC3E}">
        <p14:creationId xmlns:p14="http://schemas.microsoft.com/office/powerpoint/2010/main" val="25357313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Methods</a:t>
            </a:r>
            <a:endParaRPr lang="en-US" b="1" dirty="0">
              <a:latin typeface="Arial"/>
              <a:cs typeface="Arial"/>
            </a:endParaRPr>
          </a:p>
        </p:txBody>
      </p:sp>
      <p:sp>
        <p:nvSpPr>
          <p:cNvPr id="3" name="Content Placeholder 2"/>
          <p:cNvSpPr>
            <a:spLocks noGrp="1"/>
          </p:cNvSpPr>
          <p:nvPr>
            <p:ph idx="1"/>
          </p:nvPr>
        </p:nvSpPr>
        <p:spPr>
          <a:xfrm>
            <a:off x="457200" y="1600200"/>
            <a:ext cx="6858000" cy="4525963"/>
          </a:xfrm>
        </p:spPr>
        <p:txBody>
          <a:bodyPr>
            <a:normAutofit fontScale="92500" lnSpcReduction="10000"/>
          </a:bodyPr>
          <a:lstStyle/>
          <a:p>
            <a:pPr marL="0" indent="0">
              <a:buNone/>
            </a:pPr>
            <a:r>
              <a:rPr lang="en-US" dirty="0" smtClean="0">
                <a:latin typeface="Arial"/>
                <a:cs typeface="Arial"/>
              </a:rPr>
              <a:t>Data Sources</a:t>
            </a:r>
          </a:p>
          <a:p>
            <a:pPr lvl="1"/>
            <a:r>
              <a:rPr lang="en-US" sz="2600" dirty="0" smtClean="0">
                <a:latin typeface="Arial"/>
                <a:cs typeface="Arial"/>
              </a:rPr>
              <a:t>Ice, local wind, and SST data obtained from the NCEP Climate Forecast System Reanalysis (CFSR) (</a:t>
            </a:r>
            <a:r>
              <a:rPr lang="en-US" sz="2600" dirty="0" smtClean="0">
                <a:latin typeface="Arial"/>
                <a:cs typeface="Arial"/>
                <a:hlinkClick r:id="rId2"/>
              </a:rPr>
              <a:t>http://cfs.ncep.noaa.gov/cfsr/</a:t>
            </a:r>
            <a:r>
              <a:rPr lang="en-US" sz="2600" dirty="0" smtClean="0">
                <a:latin typeface="Arial"/>
                <a:cs typeface="Arial"/>
              </a:rPr>
              <a:t>)</a:t>
            </a:r>
          </a:p>
          <a:p>
            <a:pPr lvl="1"/>
            <a:endParaRPr lang="en-US" sz="2600" dirty="0" smtClean="0">
              <a:latin typeface="Arial"/>
              <a:cs typeface="Arial"/>
            </a:endParaRPr>
          </a:p>
          <a:p>
            <a:pPr lvl="1"/>
            <a:r>
              <a:rPr lang="en-US" sz="2600" dirty="0" smtClean="0">
                <a:latin typeface="Arial"/>
                <a:cs typeface="Arial"/>
              </a:rPr>
              <a:t>Southern Annular Mode (SAM) data obtained from NOAA Climate Prediction Center </a:t>
            </a:r>
            <a:r>
              <a:rPr lang="en-US" sz="2600" dirty="0" smtClean="0">
                <a:latin typeface="Arial"/>
                <a:cs typeface="Arial"/>
                <a:hlinkClick r:id="rId3"/>
              </a:rPr>
              <a:t>(http://www.cpc.ncep.noaa.gov/products/precip/CWlink/daily_ao_index/aao/aao.shtml</a:t>
            </a:r>
            <a:r>
              <a:rPr lang="en-US" sz="2600" dirty="0" smtClean="0">
                <a:latin typeface="Arial"/>
                <a:cs typeface="Arial"/>
              </a:rPr>
              <a:t>)</a:t>
            </a:r>
            <a:endParaRPr lang="en-US" sz="2600" b="1" dirty="0" smtClean="0">
              <a:latin typeface="Arial"/>
              <a:cs typeface="Arial"/>
            </a:endParaRPr>
          </a:p>
        </p:txBody>
      </p:sp>
      <p:pic>
        <p:nvPicPr>
          <p:cNvPr id="4" name="Content Placeholder 8" descr="cfsr_logo_300x30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913497"/>
            <a:ext cx="1828800" cy="182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noaa_logo_op_598x6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5199" y="4291807"/>
            <a:ext cx="1828800" cy="18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3617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a:cs typeface="Arial"/>
              </a:rPr>
              <a:t>Methods</a:t>
            </a:r>
            <a:endParaRPr lang="en-US" b="1" dirty="0">
              <a:latin typeface="Arial"/>
              <a:cs typeface="Arial"/>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latin typeface="Arial"/>
                <a:cs typeface="Arial"/>
              </a:rPr>
              <a:t>Hypothesized the sea ice concentration in the Ross Sea and all the factors linked to ice formation/degradation were strongly linked to the SAM</a:t>
            </a:r>
          </a:p>
          <a:p>
            <a:pPr lvl="1"/>
            <a:r>
              <a:rPr lang="en-US" dirty="0" smtClean="0">
                <a:latin typeface="Arial"/>
                <a:cs typeface="Arial"/>
              </a:rPr>
              <a:t>Created </a:t>
            </a:r>
            <a:r>
              <a:rPr lang="en-US" dirty="0" err="1" smtClean="0">
                <a:latin typeface="Arial"/>
                <a:cs typeface="Arial"/>
              </a:rPr>
              <a:t>climatologies</a:t>
            </a:r>
            <a:r>
              <a:rPr lang="en-US" dirty="0">
                <a:latin typeface="Arial"/>
                <a:cs typeface="Arial"/>
              </a:rPr>
              <a:t> </a:t>
            </a:r>
            <a:r>
              <a:rPr lang="en-US" dirty="0" smtClean="0">
                <a:latin typeface="Arial"/>
                <a:cs typeface="Arial"/>
              </a:rPr>
              <a:t>for the sea ice concentration, local winds, and SST</a:t>
            </a:r>
          </a:p>
          <a:p>
            <a:pPr lvl="2"/>
            <a:r>
              <a:rPr lang="en-US" dirty="0" smtClean="0">
                <a:latin typeface="Arial"/>
                <a:cs typeface="Arial"/>
              </a:rPr>
              <a:t>Averaged all Januarys, Februarys, etc., for 30-year measuring period</a:t>
            </a:r>
          </a:p>
          <a:p>
            <a:pPr lvl="1"/>
            <a:r>
              <a:rPr lang="en-US" dirty="0" smtClean="0">
                <a:latin typeface="Arial"/>
                <a:cs typeface="Arial"/>
              </a:rPr>
              <a:t>Correlated these </a:t>
            </a:r>
            <a:r>
              <a:rPr lang="en-US" dirty="0" err="1" smtClean="0">
                <a:latin typeface="Arial"/>
                <a:cs typeface="Arial"/>
              </a:rPr>
              <a:t>climatologies</a:t>
            </a:r>
            <a:r>
              <a:rPr lang="en-US" dirty="0" smtClean="0">
                <a:latin typeface="Arial"/>
                <a:cs typeface="Arial"/>
              </a:rPr>
              <a:t> with the SAM index</a:t>
            </a:r>
          </a:p>
          <a:p>
            <a:pPr lvl="2"/>
            <a:r>
              <a:rPr lang="en-US" dirty="0" smtClean="0">
                <a:latin typeface="Arial"/>
                <a:cs typeface="Arial"/>
              </a:rPr>
              <a:t>Performed lead/lag analysis</a:t>
            </a:r>
          </a:p>
        </p:txBody>
      </p:sp>
    </p:spTree>
    <p:extLst>
      <p:ext uri="{BB962C8B-B14F-4D97-AF65-F5344CB8AC3E}">
        <p14:creationId xmlns:p14="http://schemas.microsoft.com/office/powerpoint/2010/main" val="151532028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27"/>
            <a:ext cx="8229600" cy="1143000"/>
          </a:xfrm>
        </p:spPr>
        <p:txBody>
          <a:bodyPr>
            <a:normAutofit fontScale="90000"/>
          </a:bodyPr>
          <a:lstStyle/>
          <a:p>
            <a:r>
              <a:rPr lang="en-US" b="1" dirty="0" smtClean="0">
                <a:latin typeface="Arial"/>
                <a:cs typeface="Arial"/>
              </a:rPr>
              <a:t>Average Sea Ice Concentration 1979-2009</a:t>
            </a:r>
            <a:endParaRPr lang="en-US" b="1" dirty="0">
              <a:latin typeface="Arial"/>
              <a:cs typeface="Arial"/>
            </a:endParaRPr>
          </a:p>
        </p:txBody>
      </p:sp>
      <p:pic>
        <p:nvPicPr>
          <p:cNvPr id="3" name="Picture 22" descr="ice_clim_all.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824" y="1397827"/>
            <a:ext cx="8253976" cy="546017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6" name="Donut 5"/>
          <p:cNvSpPr/>
          <p:nvPr/>
        </p:nvSpPr>
        <p:spPr>
          <a:xfrm>
            <a:off x="4766837" y="3826954"/>
            <a:ext cx="1171093" cy="970472"/>
          </a:xfrm>
          <a:prstGeom prst="donut">
            <a:avLst>
              <a:gd name="adj" fmla="val 4755"/>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Donut 6"/>
          <p:cNvSpPr/>
          <p:nvPr/>
        </p:nvSpPr>
        <p:spPr>
          <a:xfrm>
            <a:off x="4919237" y="5649339"/>
            <a:ext cx="1171093" cy="970472"/>
          </a:xfrm>
          <a:prstGeom prst="donut">
            <a:avLst>
              <a:gd name="adj" fmla="val 4755"/>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Donut 7"/>
          <p:cNvSpPr/>
          <p:nvPr/>
        </p:nvSpPr>
        <p:spPr>
          <a:xfrm>
            <a:off x="6836522" y="5649339"/>
            <a:ext cx="1171093" cy="970472"/>
          </a:xfrm>
          <a:prstGeom prst="donut">
            <a:avLst>
              <a:gd name="adj" fmla="val 4755"/>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713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931</TotalTime>
  <Words>1342</Words>
  <Application>Microsoft Macintosh PowerPoint</Application>
  <PresentationFormat>On-screen Show (4:3)</PresentationFormat>
  <Paragraphs>106</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Goals of this Study</vt:lpstr>
      <vt:lpstr>The Ross Sea</vt:lpstr>
      <vt:lpstr>Climate of the Ross Sea and Antarctica</vt:lpstr>
      <vt:lpstr>The Southern Annular Mode</vt:lpstr>
      <vt:lpstr>The Southern Annular Mode</vt:lpstr>
      <vt:lpstr>Methods</vt:lpstr>
      <vt:lpstr>Methods</vt:lpstr>
      <vt:lpstr>Average Sea Ice Concentration 1979-2009</vt:lpstr>
      <vt:lpstr>Average Sea Ice Concentration 1980 - 1989</vt:lpstr>
      <vt:lpstr>Average Sea Ice Concentration 2000 - 2009</vt:lpstr>
      <vt:lpstr>Differences in Sea Ice Coverage (Late – Early)</vt:lpstr>
      <vt:lpstr>Correlation of SAM with Ice Conc. (SAM leading by 1 month)</vt:lpstr>
      <vt:lpstr>Correlation of SAM with Zonal Wind Anomaly</vt:lpstr>
      <vt:lpstr>Correlation of SAM with Meridional Wind Anomaly</vt:lpstr>
      <vt:lpstr>Correlation of SAM with Wind Speed Anomaly</vt:lpstr>
      <vt:lpstr>Correlation of SAM with SST (SST leading by 1 month)</vt:lpstr>
      <vt:lpstr>Areal Coverage by Ice in the Ross Sea</vt:lpstr>
      <vt:lpstr>Conclusions</vt:lpstr>
      <vt:lpstr>Acknowledgements</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Kiley Yeakel</dc:creator>
  <cp:lastModifiedBy>Kiley Yeakel</cp:lastModifiedBy>
  <cp:revision>40</cp:revision>
  <dcterms:created xsi:type="dcterms:W3CDTF">2012-04-10T16:41:39Z</dcterms:created>
  <dcterms:modified xsi:type="dcterms:W3CDTF">2012-04-12T00:08:31Z</dcterms:modified>
</cp:coreProperties>
</file>